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288" r:id="rId3"/>
    <p:sldId id="299" r:id="rId4"/>
    <p:sldId id="265" r:id="rId5"/>
    <p:sldId id="285" r:id="rId6"/>
    <p:sldId id="283" r:id="rId7"/>
    <p:sldId id="262" r:id="rId8"/>
    <p:sldId id="267" r:id="rId9"/>
    <p:sldId id="301" r:id="rId10"/>
    <p:sldId id="263" r:id="rId11"/>
    <p:sldId id="264" r:id="rId12"/>
    <p:sldId id="268" r:id="rId13"/>
    <p:sldId id="269" r:id="rId14"/>
    <p:sldId id="270" r:id="rId15"/>
    <p:sldId id="271" r:id="rId16"/>
    <p:sldId id="272" r:id="rId17"/>
    <p:sldId id="273" r:id="rId18"/>
    <p:sldId id="290" r:id="rId19"/>
    <p:sldId id="291" r:id="rId20"/>
    <p:sldId id="295" r:id="rId21"/>
    <p:sldId id="296" r:id="rId22"/>
    <p:sldId id="292" r:id="rId23"/>
    <p:sldId id="277" r:id="rId24"/>
    <p:sldId id="276" r:id="rId25"/>
    <p:sldId id="275" r:id="rId26"/>
    <p:sldId id="297" r:id="rId27"/>
    <p:sldId id="298" r:id="rId28"/>
    <p:sldId id="278" r:id="rId29"/>
    <p:sldId id="279" r:id="rId30"/>
    <p:sldId id="280" r:id="rId31"/>
    <p:sldId id="281" r:id="rId32"/>
    <p:sldId id="300" r:id="rId33"/>
    <p:sldId id="282" r:id="rId34"/>
    <p:sldId id="302" r:id="rId35"/>
    <p:sldId id="303" r:id="rId36"/>
    <p:sldId id="304" r:id="rId37"/>
    <p:sldId id="305" r:id="rId38"/>
    <p:sldId id="306" r:id="rId39"/>
    <p:sldId id="307" r:id="rId40"/>
    <p:sldId id="2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595"/>
  </p:normalViewPr>
  <p:slideViewPr>
    <p:cSldViewPr snapToGrid="0" snapToObjects="1">
      <p:cViewPr varScale="1">
        <p:scale>
          <a:sx n="114" d="100"/>
          <a:sy n="114"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F7D29-9D8B-EE4A-AA30-42F98CD6D494}" type="datetimeFigureOut">
              <a:rPr lang="en-US" smtClean="0"/>
              <a:t>4/18/2018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7F8B5-D850-394C-9C57-DA914B59618C}" type="slidenum">
              <a:rPr lang="en-US" smtClean="0"/>
              <a:t>‹#›</a:t>
            </a:fld>
            <a:endParaRPr lang="en-US" dirty="0"/>
          </a:p>
        </p:txBody>
      </p:sp>
    </p:spTree>
    <p:extLst>
      <p:ext uri="{BB962C8B-B14F-4D97-AF65-F5344CB8AC3E}">
        <p14:creationId xmlns:p14="http://schemas.microsoft.com/office/powerpoint/2010/main" val="144360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373E6-A14D-914B-B9E8-508FDDEB91B8}" type="slidenum">
              <a:rPr lang="en-US" smtClean="0"/>
              <a:t>15</a:t>
            </a:fld>
            <a:endParaRPr lang="en-US" dirty="0"/>
          </a:p>
        </p:txBody>
      </p:sp>
    </p:spTree>
    <p:extLst>
      <p:ext uri="{BB962C8B-B14F-4D97-AF65-F5344CB8AC3E}">
        <p14:creationId xmlns:p14="http://schemas.microsoft.com/office/powerpoint/2010/main" val="385605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373E6-A14D-914B-B9E8-508FDDEB91B8}" type="slidenum">
              <a:rPr lang="en-US" smtClean="0"/>
              <a:t>26</a:t>
            </a:fld>
            <a:endParaRPr lang="en-US" dirty="0"/>
          </a:p>
        </p:txBody>
      </p:sp>
    </p:spTree>
    <p:extLst>
      <p:ext uri="{BB962C8B-B14F-4D97-AF65-F5344CB8AC3E}">
        <p14:creationId xmlns:p14="http://schemas.microsoft.com/office/powerpoint/2010/main" val="149028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449D-EE95-FE45-8A16-8D63252C1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A22BA7-435F-4B4B-BEF6-9E6E79D7F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7DBC97-2E8C-C846-8E02-ADD0A2FB7C6F}"/>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5" name="Footer Placeholder 4">
            <a:extLst>
              <a:ext uri="{FF2B5EF4-FFF2-40B4-BE49-F238E27FC236}">
                <a16:creationId xmlns:a16="http://schemas.microsoft.com/office/drawing/2014/main" id="{B668761E-5F9C-E94C-BFCE-4E2564DDF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C8D32B-51D5-5B42-890B-6EB26EC17E01}"/>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208330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075-4913-2041-A911-F59A6E5D40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B3F52-2079-0849-897B-A2CF8C4FC8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D3777-56AC-2B4B-8890-BB5E5A82DB02}"/>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5" name="Footer Placeholder 4">
            <a:extLst>
              <a:ext uri="{FF2B5EF4-FFF2-40B4-BE49-F238E27FC236}">
                <a16:creationId xmlns:a16="http://schemas.microsoft.com/office/drawing/2014/main" id="{C675ED64-2421-144D-A073-4F4187D875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A1BD7A-2CA9-284F-9C35-DB1A1FD80E57}"/>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191748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9E53A-1F5E-4040-AA76-C3B0FB69DB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87C45D-5934-0F45-8AC1-76396F192C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500A6-241C-9E4A-BA66-14071D254A9E}"/>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5" name="Footer Placeholder 4">
            <a:extLst>
              <a:ext uri="{FF2B5EF4-FFF2-40B4-BE49-F238E27FC236}">
                <a16:creationId xmlns:a16="http://schemas.microsoft.com/office/drawing/2014/main" id="{4275FB8D-443A-A246-A416-A6D785CA81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330C71-81B4-974C-A2A3-5B48B9BD9BA3}"/>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405295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A3A4-9666-D047-865B-64A508578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73099-751F-8144-BBDD-2D342A5E05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AB764-8A14-B549-A0AD-52BDE09705FD}"/>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5" name="Footer Placeholder 4">
            <a:extLst>
              <a:ext uri="{FF2B5EF4-FFF2-40B4-BE49-F238E27FC236}">
                <a16:creationId xmlns:a16="http://schemas.microsoft.com/office/drawing/2014/main" id="{96FEE2D8-14E6-8A47-B955-598CEA9E01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90121C-A3CB-3C46-B8BC-48693AE6D282}"/>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16231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29DE-E7AD-DB48-8743-21802E3B3F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41B397-4BF9-A54B-B9D5-0B7B1AF810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BC5BEA-421C-2C44-A7BF-EB15EC2C188B}"/>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5" name="Footer Placeholder 4">
            <a:extLst>
              <a:ext uri="{FF2B5EF4-FFF2-40B4-BE49-F238E27FC236}">
                <a16:creationId xmlns:a16="http://schemas.microsoft.com/office/drawing/2014/main" id="{401AF85D-E2BE-9C41-A536-D338A31045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92D0A7-A156-8648-A314-FB60475304DC}"/>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22655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052D-391E-E94D-A1E9-179D558B0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6805B-39C3-6E4E-8BFC-596B35F091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6952EC-9F3E-CA4E-81AD-E1B90385B7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8E12F-FC1A-5E4C-87C0-B8522ECBDF88}"/>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6" name="Footer Placeholder 5">
            <a:extLst>
              <a:ext uri="{FF2B5EF4-FFF2-40B4-BE49-F238E27FC236}">
                <a16:creationId xmlns:a16="http://schemas.microsoft.com/office/drawing/2014/main" id="{88B4FF91-F328-AF4D-8792-A85A5CD3BE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9259D1-8BAC-434E-BC47-D6B515197E97}"/>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274244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0610-1139-C24F-BF75-BB6363A572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1F06FA-E129-F443-AC52-D946DC105B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9B7936-A8A9-7F4A-B87B-D1B14D7078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FE687-7B33-0B4B-811E-03E1E86D31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44159C-41AB-3646-A76D-8E2EF5CE10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57799-E25F-F849-9A69-6F9DCEA30FBC}"/>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8" name="Footer Placeholder 7">
            <a:extLst>
              <a:ext uri="{FF2B5EF4-FFF2-40B4-BE49-F238E27FC236}">
                <a16:creationId xmlns:a16="http://schemas.microsoft.com/office/drawing/2014/main" id="{B91BBC7C-34F7-D84D-B23F-854DFB9428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0DE79A7-D918-5047-A4A9-5E66A364180B}"/>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89903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DDC7-7C38-414D-A615-CCBC3E4DE2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88975-88D7-0042-A0C2-AFCB74CEB003}"/>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4" name="Footer Placeholder 3">
            <a:extLst>
              <a:ext uri="{FF2B5EF4-FFF2-40B4-BE49-F238E27FC236}">
                <a16:creationId xmlns:a16="http://schemas.microsoft.com/office/drawing/2014/main" id="{6D5F1189-408E-A846-BDB3-775A2E7EBEC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AE3428-5A06-5547-B0F8-B38022413315}"/>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245564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926B8-F97B-FD4D-BB34-BC5F37A3C7DB}"/>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3" name="Footer Placeholder 2">
            <a:extLst>
              <a:ext uri="{FF2B5EF4-FFF2-40B4-BE49-F238E27FC236}">
                <a16:creationId xmlns:a16="http://schemas.microsoft.com/office/drawing/2014/main" id="{987536F3-5D33-F648-A2B8-5DC352A729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485EC7-7C35-1E4E-8C89-0FF48CA40A65}"/>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23685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D68A-578E-1E49-B85D-6D22B91A1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42A6FD-1C7E-CB40-9F1C-4BD3CB44C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9B025C-9F5A-234D-B56E-FDE2AEC02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3C01E3-027E-FD4C-B67F-69199480056A}"/>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6" name="Footer Placeholder 5">
            <a:extLst>
              <a:ext uri="{FF2B5EF4-FFF2-40B4-BE49-F238E27FC236}">
                <a16:creationId xmlns:a16="http://schemas.microsoft.com/office/drawing/2014/main" id="{65873A2B-E73E-8D48-A79D-B803DC35A9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593425-95F8-B947-ABCE-B1D9CBFF729C}"/>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332762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EA48-0C32-6C42-903A-57A3DD757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D866CA-389A-BB42-9BEE-540031D4DF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79DDD56-E124-D847-997C-901AD23E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9E3F4B-50C4-0C4F-9B66-22D0C1D6CFC6}"/>
              </a:ext>
            </a:extLst>
          </p:cNvPr>
          <p:cNvSpPr>
            <a:spLocks noGrp="1"/>
          </p:cNvSpPr>
          <p:nvPr>
            <p:ph type="dt" sz="half" idx="10"/>
          </p:nvPr>
        </p:nvSpPr>
        <p:spPr/>
        <p:txBody>
          <a:bodyPr/>
          <a:lstStyle/>
          <a:p>
            <a:fld id="{A559EB36-9673-1F44-BA6D-B0571A666874}" type="datetimeFigureOut">
              <a:rPr lang="en-US" smtClean="0"/>
              <a:t>4/18/2018</a:t>
            </a:fld>
            <a:endParaRPr lang="en-US" dirty="0"/>
          </a:p>
        </p:txBody>
      </p:sp>
      <p:sp>
        <p:nvSpPr>
          <p:cNvPr id="6" name="Footer Placeholder 5">
            <a:extLst>
              <a:ext uri="{FF2B5EF4-FFF2-40B4-BE49-F238E27FC236}">
                <a16:creationId xmlns:a16="http://schemas.microsoft.com/office/drawing/2014/main" id="{A4880820-FF35-E94F-A4F3-789AE4300B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5230F9-8158-A24F-9B36-8007D8E0AEE4}"/>
              </a:ext>
            </a:extLst>
          </p:cNvPr>
          <p:cNvSpPr>
            <a:spLocks noGrp="1"/>
          </p:cNvSpPr>
          <p:nvPr>
            <p:ph type="sldNum" sz="quarter" idx="12"/>
          </p:nvPr>
        </p:nvSpPr>
        <p:spPr/>
        <p:txBody>
          <a:bodyPr/>
          <a:lstStyle/>
          <a:p>
            <a:fld id="{B992DB19-FB40-E84B-BEDC-A2A992E1A897}" type="slidenum">
              <a:rPr lang="en-US" smtClean="0"/>
              <a:t>‹#›</a:t>
            </a:fld>
            <a:endParaRPr lang="en-US" dirty="0"/>
          </a:p>
        </p:txBody>
      </p:sp>
    </p:spTree>
    <p:extLst>
      <p:ext uri="{BB962C8B-B14F-4D97-AF65-F5344CB8AC3E}">
        <p14:creationId xmlns:p14="http://schemas.microsoft.com/office/powerpoint/2010/main" val="339095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DB2BBC-CAB1-0746-9519-A90E0B8FE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CE015A-EE8B-E748-9C1C-CCD1952BFB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A76D2-9D90-6B4D-A384-9BAAAF1C72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9EB36-9673-1F44-BA6D-B0571A666874}" type="datetimeFigureOut">
              <a:rPr lang="en-US" smtClean="0"/>
              <a:t>4/18/2018</a:t>
            </a:fld>
            <a:endParaRPr lang="en-US" dirty="0"/>
          </a:p>
        </p:txBody>
      </p:sp>
      <p:sp>
        <p:nvSpPr>
          <p:cNvPr id="5" name="Footer Placeholder 4">
            <a:extLst>
              <a:ext uri="{FF2B5EF4-FFF2-40B4-BE49-F238E27FC236}">
                <a16:creationId xmlns:a16="http://schemas.microsoft.com/office/drawing/2014/main" id="{7DE6903E-AB63-0E4A-9DF7-37F30231E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D2A30F-EECA-1040-A3BF-5F4414574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2DB19-FB40-E84B-BEDC-A2A992E1A897}" type="slidenum">
              <a:rPr lang="en-US" smtClean="0"/>
              <a:t>‹#›</a:t>
            </a:fld>
            <a:endParaRPr lang="en-US" dirty="0"/>
          </a:p>
        </p:txBody>
      </p:sp>
    </p:spTree>
    <p:extLst>
      <p:ext uri="{BB962C8B-B14F-4D97-AF65-F5344CB8AC3E}">
        <p14:creationId xmlns:p14="http://schemas.microsoft.com/office/powerpoint/2010/main" val="3366154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advance.lexis.com/api/document/collection/cases/id/5B3B-F2R1-F04J-T4SD-00000-00?page=979&amp;reporter=5381&amp;context=100051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hp.niehs.nih.gov/15-10547/"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marcellushealth.org/uploads/2/4/0/8/24086586/final_report_08.15.2014.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advances.sciencemag.org/content/3/12/e16030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facebook.com/MarcellusOutreachButl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695" y="2796987"/>
            <a:ext cx="10641106" cy="1936377"/>
          </a:xfrm>
        </p:spPr>
        <p:style>
          <a:lnRef idx="2">
            <a:schemeClr val="dk1"/>
          </a:lnRef>
          <a:fillRef idx="1">
            <a:schemeClr val="lt1"/>
          </a:fillRef>
          <a:effectRef idx="0">
            <a:schemeClr val="dk1"/>
          </a:effectRef>
          <a:fontRef idx="minor">
            <a:schemeClr val="dk1"/>
          </a:fontRef>
        </p:style>
        <p:txBody>
          <a:bodyPr>
            <a:noAutofit/>
          </a:bodyPr>
          <a:lstStyle/>
          <a:p>
            <a:br>
              <a:rPr lang="en-US" sz="2800" b="1" dirty="0"/>
            </a:br>
            <a:br>
              <a:rPr lang="en-US" sz="2800" b="1" dirty="0"/>
            </a:br>
            <a:br>
              <a:rPr lang="en-US" sz="2800" b="1" dirty="0"/>
            </a:br>
            <a:br>
              <a:rPr lang="en-US" sz="2800" b="1" dirty="0"/>
            </a:br>
            <a:br>
              <a:rPr lang="en-US" sz="2800" b="1" dirty="0"/>
            </a:br>
            <a:br>
              <a:rPr lang="en-US" sz="2800" b="1" dirty="0"/>
            </a:br>
            <a:br>
              <a:rPr lang="en-US" sz="2800" b="1" dirty="0"/>
            </a:br>
            <a:br>
              <a:rPr lang="en-US" sz="4000" b="1" dirty="0">
                <a:solidFill>
                  <a:srgbClr val="0070C0"/>
                </a:solidFill>
              </a:rPr>
            </a:br>
            <a:br>
              <a:rPr lang="en-US" sz="4000" b="1" dirty="0">
                <a:solidFill>
                  <a:srgbClr val="0070C0"/>
                </a:solidFill>
              </a:rPr>
            </a:br>
            <a:br>
              <a:rPr lang="en-US" sz="4000" b="1" dirty="0">
                <a:solidFill>
                  <a:srgbClr val="0070C0"/>
                </a:solidFill>
              </a:rPr>
            </a:br>
            <a:br>
              <a:rPr lang="en-US" sz="4000" b="1" dirty="0">
                <a:solidFill>
                  <a:srgbClr val="0070C0"/>
                </a:solidFill>
              </a:rPr>
            </a:br>
            <a:br>
              <a:rPr lang="en-US" sz="4000" b="1" dirty="0">
                <a:solidFill>
                  <a:srgbClr val="0070C0"/>
                </a:solidFill>
              </a:rPr>
            </a:br>
            <a:br>
              <a:rPr lang="en-US" sz="4000" b="1" dirty="0">
                <a:solidFill>
                  <a:srgbClr val="0070C0"/>
                </a:solidFill>
              </a:rPr>
            </a:br>
            <a:br>
              <a:rPr lang="en-US" sz="4000" b="1" dirty="0">
                <a:solidFill>
                  <a:srgbClr val="0070C0"/>
                </a:solidFill>
              </a:rPr>
            </a:br>
            <a:br>
              <a:rPr lang="en-US" sz="4000" b="1" dirty="0">
                <a:solidFill>
                  <a:srgbClr val="0070C0"/>
                </a:solidFill>
              </a:rPr>
            </a:br>
            <a:r>
              <a:rPr lang="en-US" sz="4800" b="1" dirty="0">
                <a:solidFill>
                  <a:srgbClr val="0070C0"/>
                </a:solidFill>
              </a:rPr>
              <a:t>Planning Zoning &amp; Land Use</a:t>
            </a:r>
            <a:br>
              <a:rPr lang="en-US" sz="4000" b="1" dirty="0">
                <a:solidFill>
                  <a:srgbClr val="0070C0"/>
                </a:solidFill>
              </a:rPr>
            </a:br>
            <a:br>
              <a:rPr lang="en-US" sz="4000" b="1" dirty="0">
                <a:solidFill>
                  <a:srgbClr val="0070C0"/>
                </a:solidFill>
              </a:rPr>
            </a:br>
            <a:endParaRPr lang="en-US" sz="4000" b="1" dirty="0">
              <a:solidFill>
                <a:srgbClr val="0070C0"/>
              </a:solidFill>
            </a:endParaRPr>
          </a:p>
        </p:txBody>
      </p:sp>
      <p:sp>
        <p:nvSpPr>
          <p:cNvPr id="3" name="Subtitle 2"/>
          <p:cNvSpPr>
            <a:spLocks noGrp="1"/>
          </p:cNvSpPr>
          <p:nvPr>
            <p:ph type="subTitle" idx="1"/>
          </p:nvPr>
        </p:nvSpPr>
        <p:spPr>
          <a:xfrm>
            <a:off x="2743200" y="4356847"/>
            <a:ext cx="6823969" cy="1775012"/>
          </a:xfrm>
        </p:spPr>
        <p:txBody>
          <a:bodyPr>
            <a:normAutofit fontScale="92500" lnSpcReduction="10000"/>
          </a:bodyPr>
          <a:lstStyle/>
          <a:p>
            <a:endParaRPr lang="en-US" sz="4000" b="1" i="1" dirty="0">
              <a:solidFill>
                <a:srgbClr val="0070C0"/>
              </a:solidFill>
            </a:endParaRPr>
          </a:p>
          <a:p>
            <a:r>
              <a:rPr lang="en-US" sz="4800" b="1" i="1" dirty="0">
                <a:solidFill>
                  <a:srgbClr val="0070C0"/>
                </a:solidFill>
              </a:rPr>
              <a:t>Preserving the Character of the Community</a:t>
            </a:r>
          </a:p>
          <a:p>
            <a:endParaRPr lang="en-US" dirty="0"/>
          </a:p>
        </p:txBody>
      </p:sp>
      <p:sp>
        <p:nvSpPr>
          <p:cNvPr id="4" name="Footer Placeholder 3"/>
          <p:cNvSpPr>
            <a:spLocks noGrp="1"/>
          </p:cNvSpPr>
          <p:nvPr>
            <p:ph type="ftr" sz="quarter" idx="11"/>
          </p:nvPr>
        </p:nvSpPr>
        <p:spPr/>
        <p:txBody>
          <a:bodyPr>
            <a:normAutofit/>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951" y="134470"/>
            <a:ext cx="4807449" cy="2518709"/>
          </a:xfrm>
          <a:prstGeom prst="rect">
            <a:avLst/>
          </a:prstGeom>
        </p:spPr>
      </p:pic>
    </p:spTree>
    <p:extLst>
      <p:ext uri="{BB962C8B-B14F-4D97-AF65-F5344CB8AC3E}">
        <p14:creationId xmlns:p14="http://schemas.microsoft.com/office/powerpoint/2010/main" val="392025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975" y="430307"/>
            <a:ext cx="9170895" cy="1228510"/>
          </a:xfrm>
        </p:spPr>
        <p:txBody>
          <a:bodyPr>
            <a:normAutofit/>
          </a:bodyPr>
          <a:lstStyle/>
          <a:p>
            <a:pPr algn="ctr"/>
            <a:r>
              <a:rPr lang="en-US" sz="4000" b="1" dirty="0">
                <a:solidFill>
                  <a:srgbClr val="0070C0"/>
                </a:solidFill>
              </a:rPr>
              <a:t>The Constitutional Standard</a:t>
            </a:r>
          </a:p>
        </p:txBody>
      </p:sp>
      <p:sp>
        <p:nvSpPr>
          <p:cNvPr id="3" name="Content Placeholder 2"/>
          <p:cNvSpPr>
            <a:spLocks noGrp="1"/>
          </p:cNvSpPr>
          <p:nvPr>
            <p:ph idx="1"/>
          </p:nvPr>
        </p:nvSpPr>
        <p:spPr>
          <a:xfrm>
            <a:off x="578225" y="1820809"/>
            <a:ext cx="11026588" cy="4011821"/>
          </a:xfrm>
        </p:spPr>
        <p:txBody>
          <a:bodyPr>
            <a:normAutofit/>
          </a:bodyPr>
          <a:lstStyle/>
          <a:p>
            <a:pPr marL="0" indent="0">
              <a:buNone/>
            </a:pPr>
            <a:r>
              <a:rPr lang="en-US" b="1" dirty="0"/>
              <a:t>PA Constitution, Article 1, Section 27 </a:t>
            </a:r>
          </a:p>
          <a:p>
            <a:pPr marL="68580" indent="0" algn="just">
              <a:lnSpc>
                <a:spcPct val="130000"/>
              </a:lnSpc>
              <a:buNone/>
            </a:pPr>
            <a:r>
              <a:rPr lang="en-US" dirty="0"/>
              <a:t>The people have a right to clean air, pure water, and to the preservation of the natural, scenic, historic and esthetic values of the environment. </a:t>
            </a:r>
            <a:br>
              <a:rPr lang="en-US" dirty="0"/>
            </a:br>
            <a:r>
              <a:rPr lang="en-US" dirty="0"/>
              <a:t>Pennsylvania’s public natural resources are the common property of all the people, including generations yet to come. As trustee of these resources, the Commonwealth shall conserve and maintain them for the benefit of all the people.</a:t>
            </a:r>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10</a:t>
            </a:fld>
            <a:endParaRPr lang="en-US" dirty="0"/>
          </a:p>
        </p:txBody>
      </p:sp>
    </p:spTree>
    <p:extLst>
      <p:ext uri="{BB962C8B-B14F-4D97-AF65-F5344CB8AC3E}">
        <p14:creationId xmlns:p14="http://schemas.microsoft.com/office/powerpoint/2010/main" val="237173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2" y="389966"/>
            <a:ext cx="10354236" cy="1304364"/>
          </a:xfrm>
        </p:spPr>
        <p:txBody>
          <a:bodyPr>
            <a:noAutofit/>
          </a:bodyPr>
          <a:lstStyle/>
          <a:p>
            <a:pPr algn="ctr"/>
            <a:r>
              <a:rPr lang="en-US" sz="4000" b="1" dirty="0">
                <a:solidFill>
                  <a:srgbClr val="0070C0"/>
                </a:solidFill>
              </a:rPr>
              <a:t>New Rules </a:t>
            </a:r>
            <a:r>
              <a:rPr lang="mr-IN" sz="4000" b="1" dirty="0">
                <a:solidFill>
                  <a:srgbClr val="0070C0"/>
                </a:solidFill>
              </a:rPr>
              <a:t>–</a:t>
            </a:r>
            <a:r>
              <a:rPr lang="en-US" sz="4000" b="1" dirty="0">
                <a:solidFill>
                  <a:srgbClr val="0070C0"/>
                </a:solidFill>
              </a:rPr>
              <a:t> New Responsibilities</a:t>
            </a:r>
            <a:br>
              <a:rPr lang="en-US" sz="3200" dirty="0">
                <a:solidFill>
                  <a:srgbClr val="0070C0"/>
                </a:solidFill>
              </a:rPr>
            </a:br>
            <a:r>
              <a:rPr lang="en-US" sz="2400" b="1" dirty="0">
                <a:solidFill>
                  <a:srgbClr val="0070C0"/>
                </a:solidFill>
              </a:rPr>
              <a:t>Robinson Twp. V. Pennsylvania (2013) </a:t>
            </a:r>
          </a:p>
        </p:txBody>
      </p:sp>
      <p:sp>
        <p:nvSpPr>
          <p:cNvPr id="3" name="Content Placeholder 2"/>
          <p:cNvSpPr>
            <a:spLocks noGrp="1"/>
          </p:cNvSpPr>
          <p:nvPr>
            <p:ph idx="1"/>
          </p:nvPr>
        </p:nvSpPr>
        <p:spPr>
          <a:xfrm>
            <a:off x="766482" y="1985964"/>
            <a:ext cx="10587318" cy="3846666"/>
          </a:xfrm>
        </p:spPr>
        <p:txBody>
          <a:bodyPr>
            <a:noAutofit/>
          </a:bodyPr>
          <a:lstStyle/>
          <a:p>
            <a:pPr marL="68580" indent="0" algn="just">
              <a:buNone/>
            </a:pPr>
            <a:endParaRPr lang="en-US" dirty="0"/>
          </a:p>
          <a:p>
            <a:pPr marL="68580" indent="0" algn="just">
              <a:buNone/>
            </a:pPr>
            <a:r>
              <a:rPr lang="en-US" sz="3600" dirty="0"/>
              <a:t>“This Court has held that a political subdivision </a:t>
            </a:r>
            <a:r>
              <a:rPr lang="en-US" sz="3600" b="1" dirty="0"/>
              <a:t>has a substantial, direct, and immediate interest in protecting the environment and the quality of life within its borders</a:t>
            </a:r>
            <a:r>
              <a:rPr lang="en-US" sz="3600" dirty="0"/>
              <a:t>, which interest confers upon the political subdivision standing in a legal action to enforce environmental standards.”</a:t>
            </a:r>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11</a:t>
            </a:fld>
            <a:endParaRPr lang="en-US" dirty="0"/>
          </a:p>
        </p:txBody>
      </p:sp>
    </p:spTree>
    <p:extLst>
      <p:ext uri="{BB962C8B-B14F-4D97-AF65-F5344CB8AC3E}">
        <p14:creationId xmlns:p14="http://schemas.microsoft.com/office/powerpoint/2010/main" val="102956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301074"/>
          </a:xfrm>
        </p:spPr>
        <p:txBody>
          <a:bodyPr>
            <a:normAutofit fontScale="90000"/>
          </a:bodyPr>
          <a:lstStyle/>
          <a:p>
            <a:endParaRPr lang="en-US" dirty="0"/>
          </a:p>
        </p:txBody>
      </p:sp>
      <p:sp>
        <p:nvSpPr>
          <p:cNvPr id="3" name="Content Placeholder 2"/>
          <p:cNvSpPr>
            <a:spLocks noGrp="1"/>
          </p:cNvSpPr>
          <p:nvPr>
            <p:ph idx="1"/>
          </p:nvPr>
        </p:nvSpPr>
        <p:spPr>
          <a:xfrm>
            <a:off x="995082" y="1714500"/>
            <a:ext cx="10004611" cy="4118130"/>
          </a:xfrm>
        </p:spPr>
        <p:txBody>
          <a:bodyPr/>
          <a:lstStyle/>
          <a:p>
            <a:pPr algn="ctr"/>
            <a:endParaRPr lang="en-US" sz="3600" b="1" dirty="0"/>
          </a:p>
          <a:p>
            <a:pPr marL="68580" indent="0" algn="ctr">
              <a:buNone/>
            </a:pPr>
            <a:r>
              <a:rPr lang="en-US" sz="4800" b="1" dirty="0">
                <a:solidFill>
                  <a:srgbClr val="0070C0"/>
                </a:solidFill>
              </a:rPr>
              <a:t>Individuals’ Use of Property</a:t>
            </a:r>
            <a:br>
              <a:rPr lang="en-US" sz="4800" b="1" dirty="0">
                <a:solidFill>
                  <a:srgbClr val="0070C0"/>
                </a:solidFill>
              </a:rPr>
            </a:br>
            <a:r>
              <a:rPr lang="en-US" sz="4800" b="1" dirty="0">
                <a:solidFill>
                  <a:srgbClr val="0070C0"/>
                </a:solidFill>
              </a:rPr>
              <a:t>v.</a:t>
            </a:r>
            <a:br>
              <a:rPr lang="en-US" sz="4800" b="1" dirty="0">
                <a:solidFill>
                  <a:srgbClr val="0070C0"/>
                </a:solidFill>
              </a:rPr>
            </a:br>
            <a:r>
              <a:rPr lang="en-US" sz="4800" b="1" dirty="0">
                <a:solidFill>
                  <a:srgbClr val="0070C0"/>
                </a:solidFill>
              </a:rPr>
              <a:t>Police Power of the Sovereign</a:t>
            </a:r>
          </a:p>
          <a:p>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12</a:t>
            </a:fld>
            <a:endParaRPr lang="en-US" dirty="0"/>
          </a:p>
        </p:txBody>
      </p:sp>
    </p:spTree>
    <p:extLst>
      <p:ext uri="{BB962C8B-B14F-4D97-AF65-F5344CB8AC3E}">
        <p14:creationId xmlns:p14="http://schemas.microsoft.com/office/powerpoint/2010/main" val="94281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72" y="228600"/>
            <a:ext cx="10533528" cy="1443038"/>
          </a:xfrm>
        </p:spPr>
        <p:txBody>
          <a:bodyPr>
            <a:noAutofit/>
          </a:bodyPr>
          <a:lstStyle/>
          <a:p>
            <a:pPr algn="ctr"/>
            <a:r>
              <a:rPr lang="en-US" sz="4000" b="1" dirty="0">
                <a:solidFill>
                  <a:srgbClr val="0070C0"/>
                </a:solidFill>
              </a:rPr>
              <a:t>The Right to Own and Use Property</a:t>
            </a:r>
          </a:p>
        </p:txBody>
      </p:sp>
      <p:sp>
        <p:nvSpPr>
          <p:cNvPr id="3" name="Content Placeholder 2"/>
          <p:cNvSpPr>
            <a:spLocks noGrp="1"/>
          </p:cNvSpPr>
          <p:nvPr>
            <p:ph idx="1"/>
          </p:nvPr>
        </p:nvSpPr>
        <p:spPr>
          <a:xfrm>
            <a:off x="820272" y="2070846"/>
            <a:ext cx="10730752" cy="3781313"/>
          </a:xfrm>
        </p:spPr>
        <p:txBody>
          <a:bodyPr>
            <a:normAutofit/>
          </a:bodyPr>
          <a:lstStyle/>
          <a:p>
            <a:pPr marL="0" indent="0" algn="just">
              <a:buNone/>
            </a:pPr>
            <a:r>
              <a:rPr lang="en-US" b="1" dirty="0"/>
              <a:t>Article 1, Section 1 of the Pennsylvania Constitution guarantees individuals the right to acquire, posses and to protect property</a:t>
            </a:r>
            <a:r>
              <a:rPr lang="en-US" dirty="0"/>
              <a:t>:</a:t>
            </a:r>
          </a:p>
          <a:p>
            <a:pPr marL="0" indent="0" algn="just">
              <a:buNone/>
            </a:pPr>
            <a:endParaRPr lang="en-US" dirty="0"/>
          </a:p>
          <a:p>
            <a:pPr marL="0" indent="0" algn="just">
              <a:buNone/>
            </a:pPr>
            <a:r>
              <a:rPr lang="en-US" dirty="0"/>
              <a:t>“All men are born equally free and independent, and have certain inherent and indefeasible rights, among which are those of enjoying and defending life and liberty, of acquiring, possessing and protecting property and reputation, and of pursuing their own happiness.”</a:t>
            </a:r>
          </a:p>
          <a:p>
            <a:pPr marL="68580" indent="0">
              <a:buNone/>
            </a:pPr>
            <a:r>
              <a:rPr lang="en-US" b="1" dirty="0"/>
              <a:t>Pennsylvania Constitution, Article 1, Section 1</a:t>
            </a:r>
          </a:p>
          <a:p>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13</a:t>
            </a:fld>
            <a:endParaRPr lang="en-US" dirty="0"/>
          </a:p>
        </p:txBody>
      </p:sp>
    </p:spTree>
    <p:extLst>
      <p:ext uri="{BB962C8B-B14F-4D97-AF65-F5344CB8AC3E}">
        <p14:creationId xmlns:p14="http://schemas.microsoft.com/office/powerpoint/2010/main" val="118970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5" y="255494"/>
            <a:ext cx="10986247" cy="1627094"/>
          </a:xfrm>
        </p:spPr>
        <p:txBody>
          <a:bodyPr>
            <a:normAutofit/>
          </a:bodyPr>
          <a:lstStyle/>
          <a:p>
            <a:pPr algn="ctr"/>
            <a:r>
              <a:rPr lang="en-US" sz="4000" b="1" dirty="0">
                <a:solidFill>
                  <a:srgbClr val="0070C0"/>
                </a:solidFill>
              </a:rPr>
              <a:t>Limitations on Right to Use Property: </a:t>
            </a:r>
            <a:br>
              <a:rPr lang="en-US" sz="4000" b="1" dirty="0">
                <a:solidFill>
                  <a:srgbClr val="0070C0"/>
                </a:solidFill>
              </a:rPr>
            </a:br>
            <a:r>
              <a:rPr lang="en-US" sz="4000" b="1" dirty="0">
                <a:solidFill>
                  <a:srgbClr val="0070C0"/>
                </a:solidFill>
              </a:rPr>
              <a:t>the Police Power of the Sovereign</a:t>
            </a:r>
          </a:p>
        </p:txBody>
      </p:sp>
      <p:sp>
        <p:nvSpPr>
          <p:cNvPr id="3" name="Content Placeholder 2"/>
          <p:cNvSpPr>
            <a:spLocks noGrp="1"/>
          </p:cNvSpPr>
          <p:nvPr>
            <p:ph idx="1"/>
          </p:nvPr>
        </p:nvSpPr>
        <p:spPr>
          <a:xfrm>
            <a:off x="753035" y="2128839"/>
            <a:ext cx="10771094" cy="3703791"/>
          </a:xfrm>
        </p:spPr>
        <p:txBody>
          <a:bodyPr>
            <a:normAutofit fontScale="85000" lnSpcReduction="20000"/>
          </a:bodyPr>
          <a:lstStyle/>
          <a:p>
            <a:pPr marL="0" indent="0">
              <a:buNone/>
            </a:pPr>
            <a:r>
              <a:rPr lang="en-US" sz="4000" b="1" dirty="0"/>
              <a:t>Individuals’ rights to use their property as they see fit is not absolute.</a:t>
            </a:r>
          </a:p>
          <a:p>
            <a:pPr marL="0" indent="0">
              <a:buNone/>
            </a:pPr>
            <a:endParaRPr lang="en-US" sz="4000" b="1" dirty="0"/>
          </a:p>
          <a:p>
            <a:pPr marL="0" indent="0">
              <a:buNone/>
            </a:pPr>
            <a:r>
              <a:rPr lang="en-US" sz="4000" b="1" dirty="0"/>
              <a:t>Individuals’ constitutional freedom to use of property is restricted by the “police power” of the sovereign.</a:t>
            </a:r>
          </a:p>
          <a:p>
            <a:pPr marL="0" indent="0">
              <a:buNone/>
            </a:pPr>
            <a:endParaRPr lang="en-US" sz="4000" b="1" dirty="0"/>
          </a:p>
          <a:p>
            <a:pPr marL="0" indent="0">
              <a:buNone/>
            </a:pPr>
            <a:r>
              <a:rPr lang="en-US" sz="4000" b="1" dirty="0"/>
              <a:t>The basis of the police power is the reality that individuals live and interact in a community.</a:t>
            </a:r>
          </a:p>
          <a:p>
            <a:endParaRPr lang="en-US" dirty="0"/>
          </a:p>
        </p:txBody>
      </p:sp>
      <p:sp>
        <p:nvSpPr>
          <p:cNvPr id="4" name="Footer Placeholder 3"/>
          <p:cNvSpPr>
            <a:spLocks noGrp="1"/>
          </p:cNvSpPr>
          <p:nvPr>
            <p:ph type="ftr" sz="quarter" idx="11"/>
          </p:nvPr>
        </p:nvSpPr>
        <p:spPr/>
        <p:txBody>
          <a:bodyPr/>
          <a:lstStyle/>
          <a:p>
            <a:r>
              <a:rPr lang="en-US" b="1"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14</a:t>
            </a:fld>
            <a:endParaRPr lang="en-US" dirty="0"/>
          </a:p>
        </p:txBody>
      </p:sp>
    </p:spTree>
    <p:extLst>
      <p:ext uri="{BB962C8B-B14F-4D97-AF65-F5344CB8AC3E}">
        <p14:creationId xmlns:p14="http://schemas.microsoft.com/office/powerpoint/2010/main" val="119378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5" y="282389"/>
            <a:ext cx="10569388" cy="1099457"/>
          </a:xfrm>
        </p:spPr>
        <p:txBody>
          <a:bodyPr>
            <a:normAutofit fontScale="90000"/>
          </a:bodyPr>
          <a:lstStyle/>
          <a:p>
            <a:pPr algn="ctr"/>
            <a:br>
              <a:rPr lang="en-US" sz="2800" b="1" dirty="0"/>
            </a:br>
            <a:br>
              <a:rPr lang="en-US" sz="2800" b="1" dirty="0"/>
            </a:br>
            <a:br>
              <a:rPr lang="en-US" b="1" dirty="0">
                <a:solidFill>
                  <a:srgbClr val="0070C0"/>
                </a:solidFill>
              </a:rPr>
            </a:br>
            <a:r>
              <a:rPr lang="en-US" b="1" dirty="0">
                <a:solidFill>
                  <a:srgbClr val="0070C0"/>
                </a:solidFill>
              </a:rPr>
              <a:t>What is the Police Power?</a:t>
            </a:r>
            <a:br>
              <a:rPr lang="en-US" b="1" dirty="0">
                <a:solidFill>
                  <a:srgbClr val="0070C0"/>
                </a:solidFill>
              </a:rPr>
            </a:br>
            <a:br>
              <a:rPr lang="en-US" b="1" dirty="0">
                <a:solidFill>
                  <a:srgbClr val="0070C0"/>
                </a:solidFill>
              </a:rPr>
            </a:br>
            <a:br>
              <a:rPr lang="en-US" sz="2800" dirty="0"/>
            </a:br>
            <a:endParaRPr lang="en-US" sz="2800" dirty="0"/>
          </a:p>
        </p:txBody>
      </p:sp>
      <p:sp>
        <p:nvSpPr>
          <p:cNvPr id="3" name="Content Placeholder 2"/>
          <p:cNvSpPr>
            <a:spLocks noGrp="1"/>
          </p:cNvSpPr>
          <p:nvPr>
            <p:ph idx="1"/>
          </p:nvPr>
        </p:nvSpPr>
        <p:spPr>
          <a:xfrm>
            <a:off x="618565" y="1381846"/>
            <a:ext cx="10735235" cy="4450783"/>
          </a:xfrm>
        </p:spPr>
        <p:txBody>
          <a:bodyPr>
            <a:normAutofit fontScale="32500" lnSpcReduction="20000"/>
          </a:bodyPr>
          <a:lstStyle/>
          <a:p>
            <a:pPr marL="0" indent="0">
              <a:buNone/>
            </a:pPr>
            <a:r>
              <a:rPr lang="en-US" sz="11100" b="1" dirty="0"/>
              <a:t>The basis of the sovereign’s police power is to provide for the health, safety and welfare of the community.</a:t>
            </a:r>
          </a:p>
          <a:p>
            <a:pPr marL="0" indent="0">
              <a:buNone/>
            </a:pPr>
            <a:endParaRPr lang="en-US" dirty="0"/>
          </a:p>
          <a:p>
            <a:pPr marL="0" indent="0">
              <a:buNone/>
            </a:pPr>
            <a:r>
              <a:rPr lang="en-US" sz="7400" dirty="0"/>
              <a:t>“All property is held under some conditions, among which are, that it is </a:t>
            </a:r>
            <a:r>
              <a:rPr lang="en-US" sz="7400" b="1" dirty="0"/>
              <a:t>not to be used to another man’s injury</a:t>
            </a:r>
            <a:r>
              <a:rPr lang="en-US" sz="7400" dirty="0"/>
              <a:t>, and that the legislature </a:t>
            </a:r>
            <a:r>
              <a:rPr lang="en-US" sz="7400" b="1" i="1" dirty="0"/>
              <a:t>may impose restrictions for the public good</a:t>
            </a:r>
            <a:r>
              <a:rPr lang="en-US" sz="7400" b="1" dirty="0"/>
              <a:t>.” </a:t>
            </a:r>
            <a:r>
              <a:rPr lang="en-US" sz="7400" u="sng" dirty="0"/>
              <a:t>Commonwealth v. Alger,</a:t>
            </a:r>
            <a:r>
              <a:rPr lang="en-US" sz="7400" dirty="0"/>
              <a:t> 61 Mass. 53 (Mass. 1851) (emphasis added).</a:t>
            </a:r>
          </a:p>
          <a:p>
            <a:pPr>
              <a:buFont typeface="Wingdings" charset="2"/>
              <a:buChar char="ü"/>
            </a:pPr>
            <a:endParaRPr lang="en-US" dirty="0"/>
          </a:p>
          <a:p>
            <a:pPr>
              <a:buFont typeface="Wingdings" charset="2"/>
              <a:buChar char="ü"/>
            </a:pPr>
            <a:endParaRPr lang="en-US" dirty="0"/>
          </a:p>
          <a:p>
            <a:pPr marL="0" indent="0">
              <a:buNone/>
            </a:pPr>
            <a:r>
              <a:rPr lang="en-US" sz="7000" dirty="0"/>
              <a:t>“</a:t>
            </a:r>
            <a:r>
              <a:rPr lang="en-US" sz="7400" dirty="0"/>
              <a:t>Probably the </a:t>
            </a:r>
            <a:r>
              <a:rPr lang="en-US" sz="7400" b="1" dirty="0"/>
              <a:t>most important function of government </a:t>
            </a:r>
            <a:r>
              <a:rPr lang="en-US" sz="7400" dirty="0"/>
              <a:t>is the exercise of the police power for the purpose </a:t>
            </a:r>
            <a:r>
              <a:rPr lang="en-US" sz="7400" b="1" dirty="0"/>
              <a:t>of preserving the public health, safety and morals</a:t>
            </a:r>
            <a:r>
              <a:rPr lang="en-US" sz="7400" dirty="0"/>
              <a:t>, and it is true that, to accomplish that purpose, the legislature may limit the enjoyment of personal liberty and property.” </a:t>
            </a:r>
            <a:r>
              <a:rPr lang="en-US" sz="7400" i="1" u="sng" dirty="0"/>
              <a:t>Gambone v. Commonwealth</a:t>
            </a:r>
            <a:r>
              <a:rPr lang="en-US" sz="7400" u="sng" dirty="0"/>
              <a:t>, </a:t>
            </a:r>
            <a:r>
              <a:rPr lang="en-US" sz="7400" dirty="0"/>
              <a:t>101 A.2d 634, 636 (Pa. 1954).</a:t>
            </a:r>
          </a:p>
        </p:txBody>
      </p:sp>
      <p:sp>
        <p:nvSpPr>
          <p:cNvPr id="4" name="Footer Placeholder 3"/>
          <p:cNvSpPr>
            <a:spLocks noGrp="1"/>
          </p:cNvSpPr>
          <p:nvPr>
            <p:ph type="ftr" sz="quarter" idx="11"/>
          </p:nvPr>
        </p:nvSpPr>
        <p:spPr/>
        <p:txBody>
          <a:bodyPr/>
          <a:lstStyle/>
          <a:p>
            <a:r>
              <a:rPr lang="en-US" b="1"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15</a:t>
            </a:fld>
            <a:endParaRPr lang="en-US" dirty="0"/>
          </a:p>
        </p:txBody>
      </p:sp>
      <p:sp>
        <p:nvSpPr>
          <p:cNvPr id="6" name="TextBox 5">
            <a:extLst>
              <a:ext uri="{FF2B5EF4-FFF2-40B4-BE49-F238E27FC236}">
                <a16:creationId xmlns:a16="http://schemas.microsoft.com/office/drawing/2014/main" id="{EC15C23E-D7A3-264D-8EEC-4A94AD68B1E1}"/>
              </a:ext>
            </a:extLst>
          </p:cNvPr>
          <p:cNvSpPr txBox="1"/>
          <p:nvPr/>
        </p:nvSpPr>
        <p:spPr>
          <a:xfrm>
            <a:off x="9990667" y="16425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0474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301074"/>
          </a:xfrm>
        </p:spPr>
        <p:txBody>
          <a:bodyPr>
            <a:normAutofit fontScale="90000"/>
          </a:bodyPr>
          <a:lstStyle/>
          <a:p>
            <a:endParaRPr lang="en-US" dirty="0"/>
          </a:p>
        </p:txBody>
      </p:sp>
      <p:sp>
        <p:nvSpPr>
          <p:cNvPr id="3" name="Content Placeholder 2"/>
          <p:cNvSpPr>
            <a:spLocks noGrp="1"/>
          </p:cNvSpPr>
          <p:nvPr>
            <p:ph idx="1"/>
          </p:nvPr>
        </p:nvSpPr>
        <p:spPr>
          <a:xfrm>
            <a:off x="403412" y="685801"/>
            <a:ext cx="11161059" cy="5146830"/>
          </a:xfrm>
        </p:spPr>
        <p:txBody>
          <a:bodyPr>
            <a:normAutofit/>
          </a:bodyPr>
          <a:lstStyle/>
          <a:p>
            <a:pPr algn="ctr"/>
            <a:endParaRPr lang="en-US" sz="4400" b="1" dirty="0"/>
          </a:p>
          <a:p>
            <a:pPr marL="68580" indent="0" algn="ctr">
              <a:buNone/>
            </a:pPr>
            <a:endParaRPr lang="en-US" sz="5400" b="1" dirty="0">
              <a:solidFill>
                <a:srgbClr val="0070C0"/>
              </a:solidFill>
            </a:endParaRPr>
          </a:p>
          <a:p>
            <a:pPr marL="68580" indent="0" algn="ctr">
              <a:buNone/>
            </a:pPr>
            <a:r>
              <a:rPr lang="en-US" sz="5400" b="1" dirty="0">
                <a:solidFill>
                  <a:srgbClr val="0070C0"/>
                </a:solidFill>
              </a:rPr>
              <a:t>Zoning </a:t>
            </a:r>
          </a:p>
          <a:p>
            <a:pPr marL="68580" indent="0" algn="ctr">
              <a:buNone/>
            </a:pPr>
            <a:r>
              <a:rPr lang="en-US" sz="4400" b="1" dirty="0">
                <a:solidFill>
                  <a:srgbClr val="0070C0"/>
                </a:solidFill>
              </a:rPr>
              <a:t>and the </a:t>
            </a:r>
          </a:p>
          <a:p>
            <a:pPr marL="68580" indent="0" algn="ctr">
              <a:buNone/>
            </a:pPr>
            <a:r>
              <a:rPr lang="en-US" sz="5400" b="1" dirty="0">
                <a:solidFill>
                  <a:srgbClr val="0070C0"/>
                </a:solidFill>
              </a:rPr>
              <a:t>Police Power of the Sovereign</a:t>
            </a:r>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16</a:t>
            </a:fld>
            <a:endParaRPr lang="en-US" dirty="0"/>
          </a:p>
        </p:txBody>
      </p:sp>
    </p:spTree>
    <p:extLst>
      <p:ext uri="{BB962C8B-B14F-4D97-AF65-F5344CB8AC3E}">
        <p14:creationId xmlns:p14="http://schemas.microsoft.com/office/powerpoint/2010/main" val="169734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29" y="255494"/>
            <a:ext cx="10802471" cy="1358153"/>
          </a:xfrm>
        </p:spPr>
        <p:txBody>
          <a:bodyPr>
            <a:normAutofit fontScale="90000"/>
          </a:bodyPr>
          <a:lstStyle/>
          <a:p>
            <a:pPr algn="ctr"/>
            <a:r>
              <a:rPr lang="en-US" sz="4800" b="1" dirty="0">
                <a:solidFill>
                  <a:srgbClr val="0070C0"/>
                </a:solidFill>
              </a:rPr>
              <a:t>How Zoning Works</a:t>
            </a:r>
            <a:br>
              <a:rPr lang="en-US" sz="4800" b="1" dirty="0">
                <a:solidFill>
                  <a:srgbClr val="0070C0"/>
                </a:solidFill>
              </a:rPr>
            </a:br>
            <a:r>
              <a:rPr lang="en-US" sz="4800" b="1" dirty="0">
                <a:solidFill>
                  <a:srgbClr val="0070C0"/>
                </a:solidFill>
              </a:rPr>
              <a:t>“</a:t>
            </a:r>
            <a:r>
              <a:rPr lang="en-US" sz="4800" b="1" i="1" dirty="0">
                <a:solidFill>
                  <a:srgbClr val="0070C0"/>
                </a:solidFill>
              </a:rPr>
              <a:t>Like Uses in Like Places</a:t>
            </a:r>
            <a:r>
              <a:rPr lang="en-US" sz="4800" b="1" dirty="0">
                <a:solidFill>
                  <a:srgbClr val="0070C0"/>
                </a:solidFill>
              </a:rPr>
              <a:t>”</a:t>
            </a:r>
          </a:p>
        </p:txBody>
      </p:sp>
      <p:sp>
        <p:nvSpPr>
          <p:cNvPr id="3" name="Content Placeholder 2"/>
          <p:cNvSpPr>
            <a:spLocks noGrp="1"/>
          </p:cNvSpPr>
          <p:nvPr>
            <p:ph idx="1"/>
          </p:nvPr>
        </p:nvSpPr>
        <p:spPr>
          <a:xfrm>
            <a:off x="551329" y="1943101"/>
            <a:ext cx="11147612" cy="4202205"/>
          </a:xfrm>
        </p:spPr>
        <p:txBody>
          <a:bodyPr>
            <a:normAutofit/>
          </a:bodyPr>
          <a:lstStyle/>
          <a:p>
            <a:r>
              <a:rPr lang="en-US" dirty="0"/>
              <a:t>“A typical zoning ordinance </a:t>
            </a:r>
            <a:r>
              <a:rPr lang="en-US" b="1" dirty="0"/>
              <a:t>divides the municipality into districts in each of which uniform regulations</a:t>
            </a:r>
            <a:r>
              <a:rPr lang="en-US" dirty="0"/>
              <a:t> are provided for the uses of buildings and land, the height of buildings, and the area or bulk of buildings and open spaces . . . </a:t>
            </a:r>
            <a:r>
              <a:rPr lang="en-US" b="1" dirty="0"/>
              <a:t>Zoning Ordinances segregate industrial districts from residential districts</a:t>
            </a:r>
            <a:r>
              <a:rPr lang="en-US" dirty="0"/>
              <a:t>, and there is segregation of the noises and odors necessarily incident to the operation of industry from those sections in which the homes are located.”</a:t>
            </a:r>
          </a:p>
          <a:p>
            <a:pPr marL="0" indent="0">
              <a:buNone/>
            </a:pPr>
            <a:r>
              <a:rPr lang="en-US" u="sng" dirty="0"/>
              <a:t>Robinson Twp. V. Commonwealth,</a:t>
            </a:r>
            <a:r>
              <a:rPr lang="en-US" dirty="0"/>
              <a:t> 52 A.3d 463, 482 (Pa. Commw. Ct. 2012).</a:t>
            </a:r>
            <a:endParaRPr lang="en-US" u="sng" dirty="0"/>
          </a:p>
          <a:p>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17</a:t>
            </a:fld>
            <a:endParaRPr lang="en-US" dirty="0"/>
          </a:p>
        </p:txBody>
      </p:sp>
    </p:spTree>
    <p:extLst>
      <p:ext uri="{BB962C8B-B14F-4D97-AF65-F5344CB8AC3E}">
        <p14:creationId xmlns:p14="http://schemas.microsoft.com/office/powerpoint/2010/main" val="92806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493391"/>
            <a:ext cx="11093823" cy="1012680"/>
          </a:xfrm>
        </p:spPr>
        <p:txBody>
          <a:bodyPr>
            <a:normAutofit/>
          </a:bodyPr>
          <a:lstStyle/>
          <a:p>
            <a:pPr algn="ctr"/>
            <a:r>
              <a:rPr lang="en-US" sz="4800" b="1" dirty="0">
                <a:solidFill>
                  <a:srgbClr val="0070C0"/>
                </a:solidFill>
              </a:rPr>
              <a:t>The Municipal Planning Code </a:t>
            </a:r>
          </a:p>
        </p:txBody>
      </p:sp>
      <p:sp>
        <p:nvSpPr>
          <p:cNvPr id="3" name="Content Placeholder 2"/>
          <p:cNvSpPr>
            <a:spLocks noGrp="1"/>
          </p:cNvSpPr>
          <p:nvPr>
            <p:ph idx="1"/>
          </p:nvPr>
        </p:nvSpPr>
        <p:spPr>
          <a:xfrm>
            <a:off x="443753" y="1506071"/>
            <a:ext cx="11093823" cy="4850279"/>
          </a:xfrm>
        </p:spPr>
        <p:txBody>
          <a:bodyPr>
            <a:normAutofit fontScale="25000" lnSpcReduction="20000"/>
          </a:bodyPr>
          <a:lstStyle/>
          <a:p>
            <a:pPr marL="0" indent="0">
              <a:spcBef>
                <a:spcPts val="0"/>
              </a:spcBef>
              <a:buNone/>
            </a:pPr>
            <a:r>
              <a:rPr lang="en-US" sz="7200" b="1" dirty="0"/>
              <a:t>Pennsylvania Municipalities Planning Code, Act of 1968, P.L.805, No.247</a:t>
            </a:r>
            <a:br>
              <a:rPr lang="en-US" sz="7200" b="1" dirty="0"/>
            </a:br>
            <a:r>
              <a:rPr lang="en-US" sz="7200" b="1" dirty="0"/>
              <a:t>as reenacted and amended.</a:t>
            </a:r>
          </a:p>
          <a:p>
            <a:pPr marL="0" indent="0">
              <a:spcBef>
                <a:spcPts val="0"/>
              </a:spcBef>
              <a:buNone/>
            </a:pPr>
            <a:endParaRPr lang="en-US" b="1" dirty="0"/>
          </a:p>
          <a:p>
            <a:pPr marL="68580" indent="0">
              <a:buNone/>
            </a:pPr>
            <a:r>
              <a:rPr lang="en-US" sz="9600" b="1" dirty="0"/>
              <a:t>An Act…</a:t>
            </a:r>
            <a:endParaRPr lang="en-US" sz="9600" dirty="0"/>
          </a:p>
          <a:p>
            <a:pPr marL="68580" indent="0" algn="just">
              <a:buNone/>
            </a:pPr>
            <a:r>
              <a:rPr lang="en-US" sz="12800" dirty="0"/>
              <a:t>To </a:t>
            </a:r>
            <a:r>
              <a:rPr lang="en-US" sz="12800" b="1" dirty="0"/>
              <a:t>empower</a:t>
            </a:r>
            <a:r>
              <a:rPr lang="en-US" sz="12800" dirty="0"/>
              <a:t> cities of the second class A, and third class, boroughs, incorporated towns, townships of the first and second classes including those within a county of the second class and counties of the second class through eighth classes, individually or jointly, </a:t>
            </a:r>
            <a:r>
              <a:rPr lang="en-US" sz="12800" b="1" dirty="0"/>
              <a:t>to plan their development and to govern the same by zoning</a:t>
            </a:r>
            <a:r>
              <a:rPr lang="en-US" sz="12800" dirty="0"/>
              <a:t>, subdivision and land development ordinances, planned residential development and other ordinances, by official maps, by the reservation of certain land for future public purpose and by the acquisition of such land; </a:t>
            </a:r>
          </a:p>
          <a:p>
            <a:pPr marL="0" indent="0" algn="just">
              <a:spcBef>
                <a:spcPts val="0"/>
              </a:spcBef>
              <a:buNone/>
            </a:pPr>
            <a:br>
              <a:rPr lang="en-US" sz="14400" b="1" dirty="0"/>
            </a:br>
            <a:endParaRPr lang="en-US" sz="14400" dirty="0"/>
          </a:p>
        </p:txBody>
      </p:sp>
      <p:sp>
        <p:nvSpPr>
          <p:cNvPr id="4" name="Footer Placeholder 3"/>
          <p:cNvSpPr>
            <a:spLocks noGrp="1"/>
          </p:cNvSpPr>
          <p:nvPr>
            <p:ph type="ftr" sz="quarter" idx="11"/>
          </p:nvPr>
        </p:nvSpPr>
        <p:spPr>
          <a:xfrm>
            <a:off x="5543279" y="5467505"/>
            <a:ext cx="3502152" cy="365125"/>
          </a:xfrm>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18</a:t>
            </a:fld>
            <a:endParaRPr lang="en-US" dirty="0"/>
          </a:p>
        </p:txBody>
      </p:sp>
    </p:spTree>
    <p:extLst>
      <p:ext uri="{BB962C8B-B14F-4D97-AF65-F5344CB8AC3E}">
        <p14:creationId xmlns:p14="http://schemas.microsoft.com/office/powerpoint/2010/main" val="134384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309283"/>
            <a:ext cx="11080377" cy="1021977"/>
          </a:xfrm>
        </p:spPr>
        <p:txBody>
          <a:bodyPr>
            <a:normAutofit/>
          </a:bodyPr>
          <a:lstStyle/>
          <a:p>
            <a:pPr algn="ctr"/>
            <a:r>
              <a:rPr lang="en-US" b="1" dirty="0">
                <a:solidFill>
                  <a:srgbClr val="0070C0"/>
                </a:solidFill>
              </a:rPr>
              <a:t>The Municipal Planning Code </a:t>
            </a:r>
            <a:endParaRPr lang="en-US" dirty="0">
              <a:solidFill>
                <a:srgbClr val="0070C0"/>
              </a:solidFill>
            </a:endParaRPr>
          </a:p>
        </p:txBody>
      </p:sp>
      <p:sp>
        <p:nvSpPr>
          <p:cNvPr id="3" name="Content Placeholder 2"/>
          <p:cNvSpPr>
            <a:spLocks noGrp="1"/>
          </p:cNvSpPr>
          <p:nvPr>
            <p:ph idx="1"/>
          </p:nvPr>
        </p:nvSpPr>
        <p:spPr>
          <a:xfrm>
            <a:off x="564775" y="1331260"/>
            <a:ext cx="10932460" cy="4520902"/>
          </a:xfrm>
        </p:spPr>
        <p:txBody>
          <a:bodyPr>
            <a:noAutofit/>
          </a:bodyPr>
          <a:lstStyle/>
          <a:p>
            <a:pPr marL="68580" indent="0">
              <a:buNone/>
            </a:pPr>
            <a:r>
              <a:rPr lang="en-US" sz="2000" b="1" dirty="0"/>
              <a:t>Pennsylvania Municipalities Planning Code, Act of 1968, P.L.805, No.247 as reenacted and amended.</a:t>
            </a:r>
          </a:p>
          <a:p>
            <a:pPr marL="68580" indent="0">
              <a:buNone/>
            </a:pPr>
            <a:endParaRPr lang="en-US" sz="1100" dirty="0"/>
          </a:p>
          <a:p>
            <a:pPr marL="68580" indent="0">
              <a:buNone/>
            </a:pPr>
            <a:r>
              <a:rPr lang="en-US" sz="2000" dirty="0"/>
              <a:t>To </a:t>
            </a:r>
            <a:r>
              <a:rPr lang="en-US" sz="2000" b="1" dirty="0"/>
              <a:t>promote the conservation of energy </a:t>
            </a:r>
            <a:r>
              <a:rPr lang="en-US" sz="2000" dirty="0"/>
              <a:t>through the use of planning practices and to </a:t>
            </a:r>
            <a:r>
              <a:rPr lang="en-US" sz="2000" b="1" dirty="0"/>
              <a:t>promote the effective utilization of renewable energy sources; </a:t>
            </a:r>
          </a:p>
          <a:p>
            <a:pPr marL="68580" indent="0">
              <a:buNone/>
            </a:pPr>
            <a:r>
              <a:rPr lang="en-US" sz="2000" dirty="0"/>
              <a:t>Providing for the </a:t>
            </a:r>
            <a:r>
              <a:rPr lang="en-US" sz="2000" b="1" dirty="0"/>
              <a:t>establishment of planning commissions, planning departments, planning committees and zoning hearing boards</a:t>
            </a:r>
            <a:r>
              <a:rPr lang="en-US" sz="2000" dirty="0"/>
              <a:t>, authorizing them to charge fees, make inspections and hold public hearings; providing for mediation; providing for transferable development rights; providing for appropriations, appeals to courts and penalties for violations; and repealing acts and parts of acts, adding definitions; providing for intergovernmental cooperative planning and implementation agreements; </a:t>
            </a:r>
          </a:p>
          <a:p>
            <a:pPr marL="68580" indent="0">
              <a:buNone/>
            </a:pPr>
            <a:r>
              <a:rPr lang="en-US" sz="2000" dirty="0"/>
              <a:t>Further </a:t>
            </a:r>
            <a:r>
              <a:rPr lang="en-US" sz="2000" b="1" dirty="0"/>
              <a:t>providing for repeals; and making an editorial change</a:t>
            </a:r>
            <a:r>
              <a:rPr lang="en-US" sz="2000" dirty="0"/>
              <a:t>, further providing for the purpose of the act; adding certain definitions; further providing for various matters relating to the comprehensive plan and for compliance by counties; providing for funding for municipal planning and for neighboring municipalities; </a:t>
            </a:r>
          </a:p>
          <a:p>
            <a:pPr marL="68580" indent="0">
              <a:buNone/>
            </a:pPr>
            <a:endParaRPr lang="en-US" sz="1600" dirty="0"/>
          </a:p>
          <a:p>
            <a:endParaRPr lang="en-US" sz="1200"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19</a:t>
            </a:fld>
            <a:endParaRPr lang="en-US" dirty="0"/>
          </a:p>
        </p:txBody>
      </p:sp>
    </p:spTree>
    <p:extLst>
      <p:ext uri="{BB962C8B-B14F-4D97-AF65-F5344CB8AC3E}">
        <p14:creationId xmlns:p14="http://schemas.microsoft.com/office/powerpoint/2010/main" val="205180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570" y="948663"/>
            <a:ext cx="7024744" cy="1055802"/>
          </a:xfrm>
        </p:spPr>
        <p:txBody>
          <a:bodyPr>
            <a:normAutofit fontScale="90000"/>
          </a:bodyPr>
          <a:lstStyle/>
          <a:p>
            <a:pPr algn="ctr"/>
            <a:br>
              <a:rPr lang="en-US" dirty="0"/>
            </a:br>
            <a:br>
              <a:rPr lang="en-US" dirty="0"/>
            </a:br>
            <a:br>
              <a:rPr lang="en-US" dirty="0"/>
            </a:br>
            <a:r>
              <a:rPr lang="en-US" b="1" dirty="0"/>
              <a:t>Presented by</a:t>
            </a:r>
            <a:br>
              <a:rPr lang="en-US" dirty="0"/>
            </a:br>
            <a:endParaRPr lang="en-US" dirty="0"/>
          </a:p>
        </p:txBody>
      </p:sp>
      <p:sp>
        <p:nvSpPr>
          <p:cNvPr id="3" name="Content Placeholder 2"/>
          <p:cNvSpPr>
            <a:spLocks noGrp="1"/>
          </p:cNvSpPr>
          <p:nvPr>
            <p:ph idx="1"/>
          </p:nvPr>
        </p:nvSpPr>
        <p:spPr>
          <a:xfrm>
            <a:off x="838200" y="1196788"/>
            <a:ext cx="10515600" cy="4980175"/>
          </a:xfrm>
          <a:effectLst>
            <a:glow rad="127000">
              <a:schemeClr val="accent1">
                <a:lumMod val="75000"/>
              </a:schemeClr>
            </a:glow>
          </a:effectLst>
        </p:spPr>
        <p:txBody>
          <a:bodyPr>
            <a:normAutofit/>
          </a:bodyPr>
          <a:lstStyle/>
          <a:p>
            <a:pPr marL="0" indent="0">
              <a:spcBef>
                <a:spcPts val="0"/>
              </a:spcBef>
              <a:buNone/>
            </a:pPr>
            <a:endParaRPr lang="en-US" sz="3200" b="1" dirty="0"/>
          </a:p>
          <a:p>
            <a:pPr marL="0" indent="0">
              <a:spcBef>
                <a:spcPts val="0"/>
              </a:spcBef>
              <a:buNone/>
            </a:pPr>
            <a:endParaRPr lang="en-US" sz="3200" b="1" dirty="0"/>
          </a:p>
          <a:p>
            <a:pPr marL="0" indent="0">
              <a:spcBef>
                <a:spcPts val="0"/>
              </a:spcBef>
              <a:buNone/>
            </a:pPr>
            <a:endParaRPr lang="en-US" sz="3200" b="1"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a:t>
            </a:fld>
            <a:endParaRPr lang="en-US" dirty="0"/>
          </a:p>
        </p:txBody>
      </p:sp>
      <p:pic>
        <p:nvPicPr>
          <p:cNvPr id="6" name="Picture 5"/>
          <p:cNvPicPr>
            <a:picLocks noChangeAspect="1"/>
          </p:cNvPicPr>
          <p:nvPr/>
        </p:nvPicPr>
        <p:blipFill>
          <a:blip r:embed="rId2"/>
          <a:stretch>
            <a:fillRect/>
          </a:stretch>
        </p:blipFill>
        <p:spPr>
          <a:xfrm>
            <a:off x="3098629" y="2510046"/>
            <a:ext cx="4351041" cy="1940930"/>
          </a:xfrm>
          <a:prstGeom prst="rect">
            <a:avLst/>
          </a:prstGeom>
        </p:spPr>
      </p:pic>
    </p:spTree>
    <p:extLst>
      <p:ext uri="{BB962C8B-B14F-4D97-AF65-F5344CB8AC3E}">
        <p14:creationId xmlns:p14="http://schemas.microsoft.com/office/powerpoint/2010/main" val="42355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188260"/>
            <a:ext cx="10950388" cy="995082"/>
          </a:xfrm>
        </p:spPr>
        <p:txBody>
          <a:bodyPr>
            <a:normAutofit/>
          </a:bodyPr>
          <a:lstStyle/>
          <a:p>
            <a:pPr algn="ctr"/>
            <a:r>
              <a:rPr lang="en-US" b="1" dirty="0">
                <a:solidFill>
                  <a:srgbClr val="0070C0"/>
                </a:solidFill>
              </a:rPr>
              <a:t>The Municipal Planning Code </a:t>
            </a:r>
            <a:endParaRPr lang="en-US" dirty="0">
              <a:solidFill>
                <a:srgbClr val="0070C0"/>
              </a:solidFill>
            </a:endParaRPr>
          </a:p>
        </p:txBody>
      </p:sp>
      <p:sp>
        <p:nvSpPr>
          <p:cNvPr id="3" name="Content Placeholder 2"/>
          <p:cNvSpPr>
            <a:spLocks noGrp="1"/>
          </p:cNvSpPr>
          <p:nvPr>
            <p:ph idx="1"/>
          </p:nvPr>
        </p:nvSpPr>
        <p:spPr>
          <a:xfrm>
            <a:off x="295835" y="1183341"/>
            <a:ext cx="11295530" cy="4854387"/>
          </a:xfrm>
        </p:spPr>
        <p:txBody>
          <a:bodyPr>
            <a:normAutofit lnSpcReduction="10000"/>
          </a:bodyPr>
          <a:lstStyle/>
          <a:p>
            <a:pPr marL="68580" indent="0">
              <a:buNone/>
            </a:pPr>
            <a:r>
              <a:rPr lang="en-US" dirty="0"/>
              <a:t>Further providing certain ordinances; adding provisions relating to projects of regional impact, </a:t>
            </a:r>
            <a:r>
              <a:rPr lang="en-US" b="1" dirty="0"/>
              <a:t>providing for traditional neighborhood development; further providing for grant of power, for contents of subdivision and land development ordinance</a:t>
            </a:r>
            <a:r>
              <a:rPr lang="en-US" dirty="0"/>
              <a:t>,…</a:t>
            </a:r>
          </a:p>
          <a:p>
            <a:pPr marL="68580" indent="0">
              <a:buNone/>
            </a:pPr>
            <a:endParaRPr lang="en-US" dirty="0"/>
          </a:p>
          <a:p>
            <a:pPr marL="68580" indent="0">
              <a:buNone/>
            </a:pPr>
            <a:r>
              <a:rPr lang="en-US" b="1" dirty="0"/>
              <a:t>for zoning ordinance amendment, for procedure for landowner curative amendments, for certain findings, for hearings and for governing body’s functions… </a:t>
            </a:r>
          </a:p>
          <a:p>
            <a:pPr marL="68580" indent="0">
              <a:buNone/>
            </a:pPr>
            <a:endParaRPr lang="en-US" b="1" dirty="0"/>
          </a:p>
          <a:p>
            <a:pPr marL="68580" indent="0">
              <a:buNone/>
            </a:pPr>
            <a:r>
              <a:rPr lang="en-US" dirty="0"/>
              <a:t>and further </a:t>
            </a:r>
            <a:r>
              <a:rPr lang="en-US" b="1" dirty="0"/>
              <a:t>providing for ordinance provisions</a:t>
            </a:r>
            <a:r>
              <a:rPr lang="en-US" dirty="0"/>
              <a:t>, for procedure for landowner curative amendments, for hearing, and for governing body’s functions.</a:t>
            </a:r>
          </a:p>
          <a:p>
            <a:pPr marL="68580" indent="0">
              <a:buNone/>
            </a:pPr>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20</a:t>
            </a:fld>
            <a:endParaRPr lang="en-US" dirty="0"/>
          </a:p>
        </p:txBody>
      </p:sp>
    </p:spTree>
    <p:extLst>
      <p:ext uri="{BB962C8B-B14F-4D97-AF65-F5344CB8AC3E}">
        <p14:creationId xmlns:p14="http://schemas.microsoft.com/office/powerpoint/2010/main" val="51171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587" y="188259"/>
            <a:ext cx="11013141" cy="1075765"/>
          </a:xfrm>
        </p:spPr>
        <p:txBody>
          <a:bodyPr>
            <a:normAutofit/>
          </a:bodyPr>
          <a:lstStyle/>
          <a:p>
            <a:pPr algn="ctr"/>
            <a:r>
              <a:rPr lang="en-US" sz="4000" b="1" dirty="0">
                <a:solidFill>
                  <a:srgbClr val="0070C0"/>
                </a:solidFill>
              </a:rPr>
              <a:t>The Municipal Planning Code </a:t>
            </a:r>
            <a:endParaRPr lang="en-US" sz="4000" dirty="0">
              <a:solidFill>
                <a:srgbClr val="0070C0"/>
              </a:solidFill>
            </a:endParaRPr>
          </a:p>
        </p:txBody>
      </p:sp>
      <p:sp>
        <p:nvSpPr>
          <p:cNvPr id="3" name="Content Placeholder 2"/>
          <p:cNvSpPr>
            <a:spLocks noGrp="1"/>
          </p:cNvSpPr>
          <p:nvPr>
            <p:ph idx="1"/>
          </p:nvPr>
        </p:nvSpPr>
        <p:spPr>
          <a:xfrm>
            <a:off x="739587" y="1264024"/>
            <a:ext cx="10313895" cy="4975411"/>
          </a:xfrm>
        </p:spPr>
        <p:txBody>
          <a:bodyPr>
            <a:noAutofit/>
          </a:bodyPr>
          <a:lstStyle/>
          <a:p>
            <a:pPr marL="68580" indent="0">
              <a:buNone/>
            </a:pPr>
            <a:r>
              <a:rPr lang="en-US" sz="1800" b="1" dirty="0"/>
              <a:t>Section 105. Purpose of Act. </a:t>
            </a:r>
          </a:p>
          <a:p>
            <a:pPr marL="68580" indent="0">
              <a:buNone/>
            </a:pPr>
            <a:r>
              <a:rPr lang="en-US" sz="1800" b="1" dirty="0"/>
              <a:t>to protect and promote safety, health and morals</a:t>
            </a:r>
            <a:r>
              <a:rPr lang="en-US" sz="1800" dirty="0"/>
              <a:t>; to </a:t>
            </a:r>
            <a:r>
              <a:rPr lang="en-US" sz="1800" b="1" dirty="0"/>
              <a:t>accomplish coordinated development…</a:t>
            </a:r>
            <a:endParaRPr lang="en-US" sz="1800" dirty="0"/>
          </a:p>
          <a:p>
            <a:pPr marL="68580" indent="0">
              <a:buNone/>
            </a:pPr>
            <a:r>
              <a:rPr lang="en-US" sz="1800" b="1" dirty="0"/>
              <a:t>to guide uses of land and structures… to promote the conservation of energy</a:t>
            </a:r>
            <a:r>
              <a:rPr lang="en-US" sz="1800" dirty="0"/>
              <a:t> through the use of planning practices and to promote the effective utilization of renewable energy sources;…</a:t>
            </a:r>
          </a:p>
          <a:p>
            <a:pPr marL="68580" indent="0">
              <a:buNone/>
            </a:pPr>
            <a:r>
              <a:rPr lang="en-US" sz="1800" dirty="0"/>
              <a:t>to </a:t>
            </a:r>
            <a:r>
              <a:rPr lang="en-US" sz="1800" b="1" dirty="0"/>
              <a:t>encourage municipalities to adopt municipal or joint municipal comprehensive plans…</a:t>
            </a:r>
          </a:p>
          <a:p>
            <a:pPr marL="68580" indent="0">
              <a:buNone/>
            </a:pPr>
            <a:r>
              <a:rPr lang="en-US" sz="1800" dirty="0"/>
              <a:t>to ensure that municipalities </a:t>
            </a:r>
            <a:r>
              <a:rPr lang="en-US" sz="1800" b="1" dirty="0"/>
              <a:t>adopt zoning ordinances which are generally consistent with the municipality’s comprehensive plan</a:t>
            </a:r>
            <a:r>
              <a:rPr lang="en-US" sz="1800" dirty="0"/>
              <a:t>;</a:t>
            </a:r>
          </a:p>
          <a:p>
            <a:pPr marL="68580" indent="0">
              <a:buNone/>
            </a:pPr>
            <a:r>
              <a:rPr lang="en-US" sz="1800" dirty="0"/>
              <a:t> </a:t>
            </a:r>
            <a:r>
              <a:rPr lang="en-US" sz="1800" b="1" dirty="0"/>
              <a:t>to encourage the preservation of prime agricultural land and natural and historic resources through easements, transfer of development rights and rezoning</a:t>
            </a:r>
            <a:r>
              <a:rPr lang="en-US" sz="1800" dirty="0"/>
              <a:t>;</a:t>
            </a:r>
          </a:p>
          <a:p>
            <a:pPr marL="68580" indent="0">
              <a:buNone/>
            </a:pPr>
            <a:r>
              <a:rPr lang="en-US" sz="1800" dirty="0"/>
              <a:t> to ensure that municipalities enact zoning ordinances </a:t>
            </a:r>
            <a:r>
              <a:rPr lang="en-US" sz="1800" b="1" dirty="0"/>
              <a:t>that facilitate the present and future economic viability of existing agricultural operations </a:t>
            </a:r>
          </a:p>
          <a:p>
            <a:pPr marL="68580" indent="0">
              <a:buNone/>
            </a:pPr>
            <a:r>
              <a:rPr lang="en-US" sz="1800" b="1" dirty="0"/>
              <a:t>to permit municipalities to minimize such problems as may presently exist or which may be foreseen </a:t>
            </a:r>
          </a:p>
          <a:p>
            <a:pPr marL="68580" indent="0">
              <a:buNone/>
            </a:pPr>
            <a:r>
              <a:rPr lang="en-US" sz="1800" dirty="0"/>
              <a:t>to </a:t>
            </a:r>
            <a:r>
              <a:rPr lang="en-US" sz="1800" b="1" dirty="0"/>
              <a:t>protect, preserve or conserve open land</a:t>
            </a:r>
            <a:r>
              <a:rPr lang="en-US" sz="1800" dirty="0"/>
              <a:t>, consisting of natural resources, forests and woodlands, any actions taken to protect, preserve or conserve such land shall not be for the purposes of precluding access for forestry.</a:t>
            </a:r>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21</a:t>
            </a:fld>
            <a:endParaRPr lang="en-US" dirty="0"/>
          </a:p>
        </p:txBody>
      </p:sp>
    </p:spTree>
    <p:extLst>
      <p:ext uri="{BB962C8B-B14F-4D97-AF65-F5344CB8AC3E}">
        <p14:creationId xmlns:p14="http://schemas.microsoft.com/office/powerpoint/2010/main" val="2922364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607640"/>
            <a:ext cx="10654553" cy="938772"/>
          </a:xfrm>
        </p:spPr>
        <p:txBody>
          <a:bodyPr>
            <a:normAutofit/>
          </a:bodyPr>
          <a:lstStyle/>
          <a:p>
            <a:pPr algn="ctr"/>
            <a:r>
              <a:rPr lang="en-US" b="1" dirty="0">
                <a:solidFill>
                  <a:srgbClr val="0070C0"/>
                </a:solidFill>
              </a:rPr>
              <a:t>The Municipal Planning Code </a:t>
            </a:r>
            <a:endParaRPr lang="en-US" dirty="0">
              <a:solidFill>
                <a:srgbClr val="0070C0"/>
              </a:solidFill>
            </a:endParaRPr>
          </a:p>
        </p:txBody>
      </p:sp>
      <p:sp>
        <p:nvSpPr>
          <p:cNvPr id="3" name="Content Placeholder 2"/>
          <p:cNvSpPr>
            <a:spLocks noGrp="1"/>
          </p:cNvSpPr>
          <p:nvPr>
            <p:ph idx="1"/>
          </p:nvPr>
        </p:nvSpPr>
        <p:spPr>
          <a:xfrm>
            <a:off x="510988" y="1743960"/>
            <a:ext cx="11080377" cy="4088670"/>
          </a:xfrm>
        </p:spPr>
        <p:txBody>
          <a:bodyPr>
            <a:normAutofit fontScale="32500" lnSpcReduction="20000"/>
          </a:bodyPr>
          <a:lstStyle/>
          <a:p>
            <a:pPr marL="68580" indent="0">
              <a:buNone/>
            </a:pPr>
            <a:r>
              <a:rPr lang="en-US" sz="6400" b="1" dirty="0"/>
              <a:t>Pennsylvania Municipalities Planning Code  Article VI </a:t>
            </a:r>
            <a:r>
              <a:rPr lang="mr-IN" sz="6400" b="1" dirty="0"/>
              <a:t>–</a:t>
            </a:r>
            <a:r>
              <a:rPr lang="en-US" sz="6400" b="1" dirty="0"/>
              <a:t> Zoning</a:t>
            </a:r>
          </a:p>
          <a:p>
            <a:pPr marL="68580" indent="0">
              <a:buNone/>
            </a:pPr>
            <a:endParaRPr lang="en-US" sz="2900" b="1" dirty="0"/>
          </a:p>
          <a:p>
            <a:pPr marL="68580" indent="0">
              <a:buNone/>
            </a:pPr>
            <a:endParaRPr lang="en-US" sz="7200" b="1" dirty="0"/>
          </a:p>
          <a:p>
            <a:pPr marL="68580" indent="0">
              <a:buNone/>
            </a:pPr>
            <a:r>
              <a:rPr lang="en-US" sz="11200" b="1" dirty="0"/>
              <a:t>Section 601. General Powers.</a:t>
            </a:r>
            <a:r>
              <a:rPr lang="en-US" sz="11200" dirty="0"/>
              <a:t> </a:t>
            </a:r>
          </a:p>
          <a:p>
            <a:pPr marL="68580" indent="0">
              <a:buNone/>
            </a:pPr>
            <a:r>
              <a:rPr lang="en-US" sz="11200" b="1" dirty="0"/>
              <a:t>The governing body of each municipality</a:t>
            </a:r>
            <a:r>
              <a:rPr lang="en-US" sz="11200" dirty="0"/>
              <a:t>, in accordance with the conditions and procedures set forth in this act, </a:t>
            </a:r>
            <a:r>
              <a:rPr lang="en-US" sz="11200" b="1" dirty="0"/>
              <a:t>may enact, amend and repeal zoning ordinances to implement comprehensive plans</a:t>
            </a:r>
            <a:r>
              <a:rPr lang="en-US" sz="11200" dirty="0"/>
              <a:t> and to accomplish any of the purposes of this act.</a:t>
            </a:r>
            <a:br>
              <a:rPr lang="en-US" sz="11200" dirty="0"/>
            </a:br>
            <a:endParaRPr lang="en-US" sz="11200" dirty="0"/>
          </a:p>
          <a:p>
            <a:pPr marL="68580" indent="0">
              <a:buNone/>
            </a:pPr>
            <a:endParaRPr lang="en-US" dirty="0"/>
          </a:p>
        </p:txBody>
      </p:sp>
      <p:sp>
        <p:nvSpPr>
          <p:cNvPr id="4" name="Footer Placeholder 3"/>
          <p:cNvSpPr>
            <a:spLocks noGrp="1"/>
          </p:cNvSpPr>
          <p:nvPr>
            <p:ph type="ftr" sz="quarter" idx="11"/>
          </p:nvPr>
        </p:nvSpPr>
        <p:spPr/>
        <p:txBody>
          <a:bodyPr/>
          <a:lstStyle/>
          <a:p>
            <a:r>
              <a:rPr lang="en-US" dirty="0"/>
              <a:t>Food &amp; Water Watch  </a:t>
            </a:r>
            <a:r>
              <a:rPr lang="en-US" dirty="0" err="1"/>
              <a:t>www.foodandwaterwatch.org</a:t>
            </a:r>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22</a:t>
            </a:fld>
            <a:endParaRPr lang="en-US" dirty="0"/>
          </a:p>
        </p:txBody>
      </p:sp>
    </p:spTree>
    <p:extLst>
      <p:ext uri="{BB962C8B-B14F-4D97-AF65-F5344CB8AC3E}">
        <p14:creationId xmlns:p14="http://schemas.microsoft.com/office/powerpoint/2010/main" val="1183195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12" y="349624"/>
            <a:ext cx="10381129" cy="1075764"/>
          </a:xfrm>
        </p:spPr>
        <p:txBody>
          <a:bodyPr>
            <a:normAutofit/>
          </a:bodyPr>
          <a:lstStyle/>
          <a:p>
            <a:pPr algn="ctr"/>
            <a:r>
              <a:rPr lang="en-US" b="1" dirty="0">
                <a:solidFill>
                  <a:srgbClr val="0070C0"/>
                </a:solidFill>
              </a:rPr>
              <a:t>Municipal Planning Code</a:t>
            </a:r>
          </a:p>
        </p:txBody>
      </p:sp>
      <p:sp>
        <p:nvSpPr>
          <p:cNvPr id="3" name="Content Placeholder 2"/>
          <p:cNvSpPr>
            <a:spLocks noGrp="1"/>
          </p:cNvSpPr>
          <p:nvPr>
            <p:ph idx="1"/>
          </p:nvPr>
        </p:nvSpPr>
        <p:spPr>
          <a:xfrm>
            <a:off x="497541" y="1706254"/>
            <a:ext cx="11093824" cy="4023035"/>
          </a:xfrm>
        </p:spPr>
        <p:txBody>
          <a:bodyPr>
            <a:normAutofit/>
          </a:bodyPr>
          <a:lstStyle/>
          <a:p>
            <a:pPr marL="68580" indent="0" algn="just">
              <a:buNone/>
            </a:pPr>
            <a:r>
              <a:rPr lang="en-US" dirty="0"/>
              <a:t>The provisions of all zoning ordinances may be classified so that different provisions may be applied to different classes of situations, uses and structures and to such various districts of the municipality as shall be described by a map made part of the zoning ordinance. </a:t>
            </a:r>
            <a:r>
              <a:rPr lang="en-US" b="1" i="1" dirty="0"/>
              <a:t>Where zoning districts are created, all provisions shall be uniform for each class of uses or structures, within each district</a:t>
            </a:r>
          </a:p>
          <a:p>
            <a:pPr marL="68580" indent="0" algn="just">
              <a:buNone/>
            </a:pPr>
            <a:r>
              <a:rPr lang="en-US" b="1" i="1" dirty="0"/>
              <a:t>53 P.S. </a:t>
            </a:r>
            <a:r>
              <a:rPr lang="en-US" b="1" dirty="0"/>
              <a:t>§ 10605</a:t>
            </a:r>
            <a:endParaRPr lang="en-US" b="1" i="1" dirty="0"/>
          </a:p>
          <a:p>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23</a:t>
            </a:fld>
            <a:endParaRPr lang="en-US" dirty="0"/>
          </a:p>
        </p:txBody>
      </p:sp>
    </p:spTree>
    <p:extLst>
      <p:ext uri="{BB962C8B-B14F-4D97-AF65-F5344CB8AC3E}">
        <p14:creationId xmlns:p14="http://schemas.microsoft.com/office/powerpoint/2010/main" val="325478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391" y="545853"/>
            <a:ext cx="9608948" cy="771503"/>
          </a:xfrm>
        </p:spPr>
        <p:txBody>
          <a:bodyPr>
            <a:normAutofit/>
          </a:bodyPr>
          <a:lstStyle/>
          <a:p>
            <a:pPr algn="ctr"/>
            <a:r>
              <a:rPr lang="en-US" dirty="0"/>
              <a:t> </a:t>
            </a:r>
            <a:r>
              <a:rPr lang="en-US" b="1" dirty="0">
                <a:solidFill>
                  <a:srgbClr val="0070C0"/>
                </a:solidFill>
              </a:rPr>
              <a:t>Oakmont, Pennsylvania</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8354" y="1640265"/>
            <a:ext cx="9748432" cy="4605552"/>
          </a:xfrm>
        </p:spPr>
      </p:pic>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24</a:t>
            </a:fld>
            <a:endParaRPr lang="en-US" dirty="0"/>
          </a:p>
        </p:txBody>
      </p:sp>
      <p:sp>
        <p:nvSpPr>
          <p:cNvPr id="8" name="TextBox 7"/>
          <p:cNvSpPr txBox="1"/>
          <p:nvPr/>
        </p:nvSpPr>
        <p:spPr>
          <a:xfrm>
            <a:off x="6473073" y="65988"/>
            <a:ext cx="2390603" cy="369332"/>
          </a:xfrm>
          <a:prstGeom prst="rect">
            <a:avLst/>
          </a:prstGeom>
          <a:gradFill>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gradFill>
        </p:spPr>
        <p:txBody>
          <a:bodyPr wrap="square" rtlCol="0">
            <a:spAutoFit/>
          </a:bodyPr>
          <a:lstStyle/>
          <a:p>
            <a:endParaRPr lang="en-US" dirty="0"/>
          </a:p>
        </p:txBody>
      </p:sp>
    </p:spTree>
    <p:extLst>
      <p:ext uri="{BB962C8B-B14F-4D97-AF65-F5344CB8AC3E}">
        <p14:creationId xmlns:p14="http://schemas.microsoft.com/office/powerpoint/2010/main" val="1416781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3" y="1"/>
            <a:ext cx="10703858" cy="1022888"/>
          </a:xfrm>
        </p:spPr>
        <p:txBody>
          <a:bodyPr>
            <a:normAutofit/>
          </a:bodyPr>
          <a:lstStyle/>
          <a:p>
            <a:pPr algn="ctr"/>
            <a:r>
              <a:rPr lang="en-US" sz="3600" b="1" dirty="0">
                <a:solidFill>
                  <a:srgbClr val="0070C0"/>
                </a:solidFill>
              </a:rPr>
              <a:t>Oakmont Zoning Map</a:t>
            </a:r>
            <a:br>
              <a:rPr lang="en-US" sz="2800" b="1" dirty="0"/>
            </a:br>
            <a:r>
              <a:rPr lang="en-US" sz="1200" b="1" dirty="0"/>
              <a:t>http://www.oakmontborough.com/pdf_files/zoning_map.pdf</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719" y="1156447"/>
            <a:ext cx="10878670" cy="5199903"/>
          </a:xfrm>
        </p:spPr>
      </p:pic>
      <p:sp>
        <p:nvSpPr>
          <p:cNvPr id="4" name="Footer Placeholder 3"/>
          <p:cNvSpPr>
            <a:spLocks noGrp="1"/>
          </p:cNvSpPr>
          <p:nvPr>
            <p:ph type="ftr" sz="quarter" idx="11"/>
          </p:nvPr>
        </p:nvSpPr>
        <p:spPr>
          <a:xfrm>
            <a:off x="4038600" y="6356350"/>
            <a:ext cx="4114800" cy="501650"/>
          </a:xfrm>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25</a:t>
            </a:fld>
            <a:endParaRPr lang="en-US" dirty="0"/>
          </a:p>
        </p:txBody>
      </p:sp>
    </p:spTree>
    <p:extLst>
      <p:ext uri="{BB962C8B-B14F-4D97-AF65-F5344CB8AC3E}">
        <p14:creationId xmlns:p14="http://schemas.microsoft.com/office/powerpoint/2010/main" val="1484294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14" y="464949"/>
            <a:ext cx="10563386" cy="1052767"/>
          </a:xfrm>
        </p:spPr>
        <p:txBody>
          <a:bodyPr>
            <a:normAutofit/>
          </a:bodyPr>
          <a:lstStyle/>
          <a:p>
            <a:pPr algn="ctr"/>
            <a:r>
              <a:rPr lang="en-US" b="1" dirty="0">
                <a:solidFill>
                  <a:srgbClr val="0070C0"/>
                </a:solidFill>
              </a:rPr>
              <a:t>ZONING CODE: Oakmont</a:t>
            </a:r>
            <a:endParaRPr lang="en-US" dirty="0">
              <a:solidFill>
                <a:srgbClr val="0070C0"/>
              </a:solidFill>
            </a:endParaRPr>
          </a:p>
        </p:txBody>
      </p:sp>
      <p:sp>
        <p:nvSpPr>
          <p:cNvPr id="3" name="Content Placeholder 2"/>
          <p:cNvSpPr>
            <a:spLocks noGrp="1"/>
          </p:cNvSpPr>
          <p:nvPr>
            <p:ph idx="1"/>
          </p:nvPr>
        </p:nvSpPr>
        <p:spPr>
          <a:xfrm>
            <a:off x="666427" y="1762813"/>
            <a:ext cx="10910807" cy="4343519"/>
          </a:xfrm>
        </p:spPr>
        <p:txBody>
          <a:bodyPr>
            <a:normAutofit fontScale="92500"/>
          </a:bodyPr>
          <a:lstStyle/>
          <a:p>
            <a:pPr marL="68580" indent="0">
              <a:buNone/>
            </a:pPr>
            <a:r>
              <a:rPr lang="en-US" sz="2600" b="1" dirty="0"/>
              <a:t>Chapter 205: Zoning, Article IV: Conditional Uses §205-443</a:t>
            </a:r>
          </a:p>
          <a:p>
            <a:pPr marL="68580" indent="0">
              <a:lnSpc>
                <a:spcPct val="110000"/>
              </a:lnSpc>
              <a:buNone/>
            </a:pPr>
            <a:r>
              <a:rPr lang="en-US" sz="2600" dirty="0"/>
              <a:t>Applications for gas and oil well production must be accompanied by a site plan drawn by an architect, engineer or landscape architect showing the ingress and egress of all residential properties affected by the proposed use. The site plan shall reflect landscaping </a:t>
            </a:r>
            <a:r>
              <a:rPr lang="en-US" sz="2600" b="1" dirty="0"/>
              <a:t>adequately</a:t>
            </a:r>
            <a:r>
              <a:rPr lang="en-US" sz="2600" dirty="0"/>
              <a:t> so as to </a:t>
            </a:r>
            <a:r>
              <a:rPr lang="en-US" sz="2600" b="1" dirty="0"/>
              <a:t>screen</a:t>
            </a:r>
            <a:r>
              <a:rPr lang="en-US" sz="2600" dirty="0"/>
              <a:t> and </a:t>
            </a:r>
            <a:r>
              <a:rPr lang="en-US" sz="2600" b="1" dirty="0"/>
              <a:t>buffer neighboring properties</a:t>
            </a:r>
            <a:r>
              <a:rPr lang="en-US" sz="2600" dirty="0"/>
              <a:t>, and the availability of ingress and egress does not disturb residential dwellings. Gas and oil well production must be </a:t>
            </a:r>
            <a:r>
              <a:rPr lang="en-US" sz="2600" b="1" dirty="0"/>
              <a:t>located a sufficient distance from inhabited structures</a:t>
            </a:r>
            <a:r>
              <a:rPr lang="en-US" sz="2600" dirty="0"/>
              <a:t> so as to not disturb neighboring properties and in no event shall be located within </a:t>
            </a:r>
            <a:r>
              <a:rPr lang="en-US" sz="2600" b="1" dirty="0"/>
              <a:t>200 feet </a:t>
            </a:r>
            <a:r>
              <a:rPr lang="en-US" sz="2600" dirty="0"/>
              <a:t>of any inhabited structure. Gas and oil production in </a:t>
            </a:r>
            <a:r>
              <a:rPr lang="en-US" sz="2600" b="1" dirty="0"/>
              <a:t>R-1 Residential</a:t>
            </a:r>
            <a:r>
              <a:rPr lang="en-US" sz="2600" dirty="0"/>
              <a:t>, </a:t>
            </a:r>
            <a:r>
              <a:rPr lang="en-US" sz="2600" b="1" dirty="0"/>
              <a:t>R-2 Residential </a:t>
            </a:r>
            <a:r>
              <a:rPr lang="en-US" sz="2600" dirty="0"/>
              <a:t>and </a:t>
            </a:r>
            <a:r>
              <a:rPr lang="en-US" sz="2600" b="1" dirty="0"/>
              <a:t>R-3 Residential Districts</a:t>
            </a:r>
            <a:r>
              <a:rPr lang="en-US" sz="2600" dirty="0"/>
              <a:t> shall be </a:t>
            </a:r>
            <a:r>
              <a:rPr lang="en-US" sz="2600" b="1" dirty="0"/>
              <a:t>limited exclusively to public parks.</a:t>
            </a:r>
          </a:p>
          <a:p>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26</a:t>
            </a:fld>
            <a:endParaRPr lang="en-US" dirty="0"/>
          </a:p>
        </p:txBody>
      </p:sp>
    </p:spTree>
    <p:extLst>
      <p:ext uri="{BB962C8B-B14F-4D97-AF65-F5344CB8AC3E}">
        <p14:creationId xmlns:p14="http://schemas.microsoft.com/office/powerpoint/2010/main" val="122917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5464"/>
            <a:ext cx="10073898" cy="932483"/>
          </a:xfrm>
        </p:spPr>
        <p:txBody>
          <a:bodyPr>
            <a:noAutofit/>
          </a:bodyPr>
          <a:lstStyle/>
          <a:p>
            <a:pPr algn="ctr"/>
            <a:r>
              <a:rPr lang="en-US" sz="4000" b="1" dirty="0">
                <a:solidFill>
                  <a:srgbClr val="0070C0"/>
                </a:solidFill>
              </a:rPr>
              <a:t>ZONING CODE: Oakmont</a:t>
            </a:r>
            <a:endParaRPr lang="en-US" sz="4000" dirty="0">
              <a:solidFill>
                <a:srgbClr val="0070C0"/>
              </a:solidFill>
            </a:endParaRPr>
          </a:p>
        </p:txBody>
      </p:sp>
      <p:sp>
        <p:nvSpPr>
          <p:cNvPr id="3" name="Content Placeholder 2"/>
          <p:cNvSpPr>
            <a:spLocks noGrp="1"/>
          </p:cNvSpPr>
          <p:nvPr>
            <p:ph idx="1"/>
          </p:nvPr>
        </p:nvSpPr>
        <p:spPr>
          <a:xfrm>
            <a:off x="464949" y="1781667"/>
            <a:ext cx="11298265" cy="4050963"/>
          </a:xfrm>
        </p:spPr>
        <p:txBody>
          <a:bodyPr>
            <a:normAutofit/>
          </a:bodyPr>
          <a:lstStyle/>
          <a:p>
            <a:pPr marL="0" indent="0">
              <a:buNone/>
            </a:pPr>
            <a:r>
              <a:rPr lang="en-US" dirty="0"/>
              <a:t>The zoning code also permits drilling, as a conditional use, in the commercial and industrial districts.</a:t>
            </a:r>
          </a:p>
          <a:p>
            <a:pPr>
              <a:buFont typeface="Wingdings" charset="2"/>
              <a:buChar char="ü"/>
            </a:pPr>
            <a:endParaRPr lang="en-US" dirty="0"/>
          </a:p>
          <a:p>
            <a:pPr marL="0" indent="0">
              <a:buNone/>
            </a:pPr>
            <a:r>
              <a:rPr lang="en-US" dirty="0"/>
              <a:t>The current zoning code doesn’t permit car washes in the commercial district.</a:t>
            </a:r>
          </a:p>
          <a:p>
            <a:pPr>
              <a:buFont typeface="Wingdings" charset="2"/>
              <a:buChar char="ü"/>
            </a:pPr>
            <a:endParaRPr lang="en-US" dirty="0"/>
          </a:p>
          <a:p>
            <a:pPr marL="0" indent="0">
              <a:buNone/>
            </a:pPr>
            <a:r>
              <a:rPr lang="en-US" dirty="0"/>
              <a:t>Drilling, an industrial use, is incompatible with both residential and commercial zone uses.</a:t>
            </a:r>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27</a:t>
            </a:fld>
            <a:endParaRPr lang="en-US" dirty="0"/>
          </a:p>
        </p:txBody>
      </p:sp>
    </p:spTree>
    <p:extLst>
      <p:ext uri="{BB962C8B-B14F-4D97-AF65-F5344CB8AC3E}">
        <p14:creationId xmlns:p14="http://schemas.microsoft.com/office/powerpoint/2010/main" val="2647986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908" y="278970"/>
            <a:ext cx="10259878" cy="960124"/>
          </a:xfrm>
        </p:spPr>
        <p:txBody>
          <a:bodyPr>
            <a:normAutofit/>
          </a:bodyPr>
          <a:lstStyle/>
          <a:p>
            <a:pPr algn="ctr"/>
            <a:r>
              <a:rPr lang="en-US" sz="4000" b="1" dirty="0">
                <a:solidFill>
                  <a:srgbClr val="0070C0"/>
                </a:solidFill>
              </a:rPr>
              <a:t>Why does zoning work?</a:t>
            </a:r>
          </a:p>
        </p:txBody>
      </p:sp>
      <p:sp>
        <p:nvSpPr>
          <p:cNvPr id="3" name="Content Placeholder 2"/>
          <p:cNvSpPr>
            <a:spLocks noGrp="1"/>
          </p:cNvSpPr>
          <p:nvPr>
            <p:ph idx="1"/>
          </p:nvPr>
        </p:nvSpPr>
        <p:spPr>
          <a:xfrm>
            <a:off x="650929" y="1762813"/>
            <a:ext cx="10702871" cy="4069817"/>
          </a:xfrm>
        </p:spPr>
        <p:txBody>
          <a:bodyPr>
            <a:normAutofit fontScale="85000" lnSpcReduction="20000"/>
          </a:bodyPr>
          <a:lstStyle/>
          <a:p>
            <a:pPr marL="0" indent="0">
              <a:buNone/>
            </a:pPr>
            <a:r>
              <a:rPr lang="en-US" dirty="0"/>
              <a:t>Zoning regulations are appropriate uses of the police power because they are restrictions on conduct that are designed to benefit the health, safety and welfare of the general community.</a:t>
            </a:r>
          </a:p>
          <a:p>
            <a:pPr>
              <a:buFont typeface="Wingdings" charset="2"/>
              <a:buChar char="ü"/>
            </a:pPr>
            <a:endParaRPr lang="en-US" dirty="0"/>
          </a:p>
          <a:p>
            <a:pPr marL="0" indent="0">
              <a:buNone/>
            </a:pPr>
            <a:r>
              <a:rPr lang="en-US" b="1" dirty="0"/>
              <a:t>Under a zoning regime, individuals consent to give up certain property rights in exchange for the security that their neighbors will not use property in a detrimental manner.</a:t>
            </a:r>
          </a:p>
          <a:p>
            <a:endParaRPr lang="en-US" dirty="0"/>
          </a:p>
          <a:p>
            <a:pPr marL="0" indent="0">
              <a:buNone/>
            </a:pPr>
            <a:r>
              <a:rPr lang="en-US" dirty="0"/>
              <a:t>“. . . [A] zoning ordinance implements a comprehensive zoning scheme; </a:t>
            </a:r>
            <a:r>
              <a:rPr lang="en-US" b="1" i="1" dirty="0"/>
              <a:t>each piece of property pays, in the form of reasonable regulation of its use, for the protection that the plan gives to all property lying within the boundaries of the plan</a:t>
            </a:r>
            <a:r>
              <a:rPr lang="en-US" dirty="0"/>
              <a:t>.”</a:t>
            </a:r>
          </a:p>
          <a:p>
            <a:pPr marL="0" indent="0">
              <a:buNone/>
            </a:pPr>
            <a:r>
              <a:rPr lang="en-US" i="1" u="sng" dirty="0"/>
              <a:t>Robinson Twp. V. Commonwealth</a:t>
            </a:r>
            <a:r>
              <a:rPr lang="en-US" u="sng" dirty="0"/>
              <a:t>,</a:t>
            </a:r>
            <a:r>
              <a:rPr lang="en-US" dirty="0"/>
              <a:t> 52 A.3d 463, 482 (Pa. Commw. Ct. 2012) (emphasis added).</a:t>
            </a:r>
            <a:endParaRPr lang="en-US" u="sng"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28</a:t>
            </a:fld>
            <a:endParaRPr lang="en-US" dirty="0"/>
          </a:p>
        </p:txBody>
      </p:sp>
    </p:spTree>
    <p:extLst>
      <p:ext uri="{BB962C8B-B14F-4D97-AF65-F5344CB8AC3E}">
        <p14:creationId xmlns:p14="http://schemas.microsoft.com/office/powerpoint/2010/main" val="2955564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483"/>
            <a:ext cx="10515600" cy="1348352"/>
          </a:xfrm>
        </p:spPr>
        <p:txBody>
          <a:bodyPr>
            <a:noAutofit/>
          </a:bodyPr>
          <a:lstStyle/>
          <a:p>
            <a:pPr algn="ctr"/>
            <a:r>
              <a:rPr lang="en-US" sz="2800" b="1" dirty="0">
                <a:solidFill>
                  <a:srgbClr val="0070C0"/>
                </a:solidFill>
              </a:rPr>
              <a:t>Zoning Cannot be Arbitrary:</a:t>
            </a:r>
            <a:br>
              <a:rPr lang="en-US" sz="2800" b="1" dirty="0">
                <a:solidFill>
                  <a:srgbClr val="0070C0"/>
                </a:solidFill>
              </a:rPr>
            </a:br>
            <a:r>
              <a:rPr lang="en-US" sz="2400" b="1" dirty="0">
                <a:solidFill>
                  <a:srgbClr val="0070C0"/>
                </a:solidFill>
              </a:rPr>
              <a:t>Importance of the character </a:t>
            </a:r>
            <a:br>
              <a:rPr lang="en-US" sz="2400" b="1" dirty="0">
                <a:solidFill>
                  <a:srgbClr val="0070C0"/>
                </a:solidFill>
              </a:rPr>
            </a:br>
            <a:r>
              <a:rPr lang="en-US" sz="2400" b="1" dirty="0">
                <a:solidFill>
                  <a:srgbClr val="0070C0"/>
                </a:solidFill>
              </a:rPr>
              <a:t>of each community</a:t>
            </a:r>
          </a:p>
        </p:txBody>
      </p:sp>
      <p:sp>
        <p:nvSpPr>
          <p:cNvPr id="3" name="Content Placeholder 2"/>
          <p:cNvSpPr>
            <a:spLocks noGrp="1"/>
          </p:cNvSpPr>
          <p:nvPr>
            <p:ph idx="1"/>
          </p:nvPr>
        </p:nvSpPr>
        <p:spPr>
          <a:xfrm>
            <a:off x="838200" y="1518835"/>
            <a:ext cx="10515600" cy="4658128"/>
          </a:xfrm>
        </p:spPr>
        <p:txBody>
          <a:bodyPr>
            <a:normAutofit fontScale="85000" lnSpcReduction="10000"/>
          </a:bodyPr>
          <a:lstStyle/>
          <a:p>
            <a:pPr marL="0" indent="0">
              <a:buNone/>
            </a:pPr>
            <a:r>
              <a:rPr lang="en-US" sz="3200" dirty="0"/>
              <a:t>Because the exercise of the police power limits constitutional rights, the police power </a:t>
            </a:r>
            <a:r>
              <a:rPr lang="en-US" sz="3200" b="1" dirty="0"/>
              <a:t>may not be used in a manner that is arbitrary</a:t>
            </a:r>
            <a:r>
              <a:rPr lang="en-US" sz="3200" dirty="0"/>
              <a:t>. </a:t>
            </a:r>
            <a:r>
              <a:rPr lang="en-US" sz="3200" i="1" u="sng" dirty="0"/>
              <a:t>Village of Euclid, Ohio v. Ambler Realty, Co.</a:t>
            </a:r>
            <a:r>
              <a:rPr lang="en-US" sz="3200" u="sng" dirty="0"/>
              <a:t>,</a:t>
            </a:r>
            <a:r>
              <a:rPr lang="en-US" sz="3200" dirty="0"/>
              <a:t> 272 U.S. 365, 395-96 (1926).</a:t>
            </a:r>
            <a:endParaRPr lang="en-US" sz="3200" u="sng" dirty="0"/>
          </a:p>
          <a:p>
            <a:pPr marL="0" indent="0">
              <a:buNone/>
            </a:pPr>
            <a:endParaRPr lang="en-US" sz="3200" dirty="0"/>
          </a:p>
          <a:p>
            <a:pPr marL="0" indent="0">
              <a:buNone/>
            </a:pPr>
            <a:r>
              <a:rPr lang="en-US" sz="3200" dirty="0"/>
              <a:t>“A regulatory zoning ordinance, which would be clearly valid as applied to the great cities, might be clearly invalid as applied to rural communities.” </a:t>
            </a:r>
            <a:r>
              <a:rPr lang="en-US" sz="3200" i="1" u="sng" dirty="0"/>
              <a:t>Village of Euclid, Ohio v. Ambler Realty, Co.,</a:t>
            </a:r>
            <a:r>
              <a:rPr lang="en-US" sz="3200" i="1" dirty="0"/>
              <a:t> </a:t>
            </a:r>
            <a:r>
              <a:rPr lang="en-US" sz="3200" dirty="0"/>
              <a:t>272 U.S. 365 (1926).</a:t>
            </a:r>
          </a:p>
          <a:p>
            <a:pPr marL="0" indent="0">
              <a:buNone/>
            </a:pPr>
            <a:endParaRPr lang="en-US" sz="3200" dirty="0"/>
          </a:p>
          <a:p>
            <a:pPr marL="0" indent="0">
              <a:buNone/>
            </a:pPr>
            <a:r>
              <a:rPr lang="en-US" sz="3200" dirty="0"/>
              <a:t>“</a:t>
            </a:r>
            <a:r>
              <a:rPr lang="en-US" sz="3200" b="1" dirty="0"/>
              <a:t>The very essence of [z]oning is the designation of certain areas for different use purposes</a:t>
            </a:r>
            <a:r>
              <a:rPr lang="en-US" sz="3200" i="1" dirty="0"/>
              <a:t>.” </a:t>
            </a:r>
            <a:r>
              <a:rPr lang="en-US" sz="3200" i="1" u="sng" dirty="0"/>
              <a:t>Swade v. Zoning Hearing Board of Adjustment of Springfield Township</a:t>
            </a:r>
            <a:r>
              <a:rPr lang="en-US" sz="3200" dirty="0"/>
              <a:t>, 140 A. 2d 597, 598 (Pa. 1958).</a:t>
            </a:r>
          </a:p>
          <a:p>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29</a:t>
            </a:fld>
            <a:endParaRPr lang="en-US" dirty="0"/>
          </a:p>
        </p:txBody>
      </p:sp>
    </p:spTree>
    <p:extLst>
      <p:ext uri="{BB962C8B-B14F-4D97-AF65-F5344CB8AC3E}">
        <p14:creationId xmlns:p14="http://schemas.microsoft.com/office/powerpoint/2010/main" val="408863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B023-1F5F-A043-8707-275765C500DA}"/>
              </a:ext>
            </a:extLst>
          </p:cNvPr>
          <p:cNvSpPr>
            <a:spLocks noGrp="1"/>
          </p:cNvSpPr>
          <p:nvPr>
            <p:ph type="title"/>
          </p:nvPr>
        </p:nvSpPr>
        <p:spPr>
          <a:xfrm>
            <a:off x="811306" y="0"/>
            <a:ext cx="10515600" cy="1358154"/>
          </a:xfrm>
          <a:noFill/>
          <a:ln>
            <a:solidFill>
              <a:schemeClr val="accent4">
                <a:lumMod val="60000"/>
                <a:lumOff val="40000"/>
              </a:schemeClr>
            </a:solidFill>
          </a:ln>
        </p:spPr>
        <p:txBody>
          <a:bodyPr/>
          <a:lstStyle/>
          <a:p>
            <a:pPr algn="ctr"/>
            <a:r>
              <a:rPr lang="en-US" b="1" dirty="0">
                <a:solidFill>
                  <a:srgbClr val="0070C0"/>
                </a:solidFill>
              </a:rPr>
              <a:t>A Town Without a Plan  </a:t>
            </a:r>
          </a:p>
        </p:txBody>
      </p:sp>
      <p:pic>
        <p:nvPicPr>
          <p:cNvPr id="5" name="Content Placeholder 4">
            <a:extLst>
              <a:ext uri="{FF2B5EF4-FFF2-40B4-BE49-F238E27FC236}">
                <a16:creationId xmlns:a16="http://schemas.microsoft.com/office/drawing/2014/main" id="{47FFDAE0-6594-E242-93F4-E31F4D2E26AE}"/>
              </a:ext>
            </a:extLst>
          </p:cNvPr>
          <p:cNvPicPr>
            <a:picLocks noGrp="1" noChangeAspect="1"/>
          </p:cNvPicPr>
          <p:nvPr>
            <p:ph idx="1"/>
          </p:nvPr>
        </p:nvPicPr>
        <p:blipFill>
          <a:blip r:embed="rId2"/>
          <a:stretch>
            <a:fillRect/>
          </a:stretch>
        </p:blipFill>
        <p:spPr>
          <a:xfrm>
            <a:off x="685800" y="1358153"/>
            <a:ext cx="11322424" cy="5755341"/>
          </a:xfrm>
        </p:spPr>
      </p:pic>
    </p:spTree>
    <p:extLst>
      <p:ext uri="{BB962C8B-B14F-4D97-AF65-F5344CB8AC3E}">
        <p14:creationId xmlns:p14="http://schemas.microsoft.com/office/powerpoint/2010/main" val="116544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35" y="263471"/>
            <a:ext cx="11019295" cy="1357940"/>
          </a:xfrm>
        </p:spPr>
        <p:txBody>
          <a:bodyPr>
            <a:normAutofit/>
          </a:bodyPr>
          <a:lstStyle/>
          <a:p>
            <a:pPr algn="ctr"/>
            <a:r>
              <a:rPr lang="en-US" sz="4000" b="1" dirty="0">
                <a:solidFill>
                  <a:srgbClr val="0070C0"/>
                </a:solidFill>
              </a:rPr>
              <a:t>Unconstitutional Zoning: Act 13</a:t>
            </a:r>
          </a:p>
        </p:txBody>
      </p:sp>
      <p:sp>
        <p:nvSpPr>
          <p:cNvPr id="3" name="Content Placeholder 2"/>
          <p:cNvSpPr>
            <a:spLocks noGrp="1"/>
          </p:cNvSpPr>
          <p:nvPr>
            <p:ph idx="1"/>
          </p:nvPr>
        </p:nvSpPr>
        <p:spPr>
          <a:xfrm>
            <a:off x="697424" y="2045776"/>
            <a:ext cx="11112283" cy="4310574"/>
          </a:xfrm>
        </p:spPr>
        <p:txBody>
          <a:bodyPr>
            <a:normAutofit/>
          </a:bodyPr>
          <a:lstStyle/>
          <a:p>
            <a:pPr marL="0" indent="0" algn="just">
              <a:buNone/>
            </a:pPr>
            <a:r>
              <a:rPr lang="en-US" b="1" dirty="0"/>
              <a:t>In Section 3304 of Act 13, the General Assembly attempted to zone for oil and gas development across the entire state:</a:t>
            </a:r>
          </a:p>
          <a:p>
            <a:pPr marL="0" indent="0" algn="just">
              <a:buNone/>
            </a:pPr>
            <a:endParaRPr lang="en-US" dirty="0"/>
          </a:p>
          <a:p>
            <a:pPr marL="0" indent="0" algn="just">
              <a:buNone/>
            </a:pPr>
            <a:r>
              <a:rPr lang="en-US" b="1" dirty="0"/>
              <a:t>3304(a) </a:t>
            </a:r>
            <a:r>
              <a:rPr lang="en-US" b="1" i="1" dirty="0"/>
              <a:t> General rule. </a:t>
            </a:r>
            <a:r>
              <a:rPr lang="en-US" b="1" dirty="0"/>
              <a:t>--</a:t>
            </a:r>
            <a:r>
              <a:rPr lang="en-US" dirty="0"/>
              <a:t> In addition to the restrictions contained in sections 3302 (relating to oil and gas operations regulated pursuant to Chapter 32) and 3303 (relating to oil and gas operations regulated by environmental acts), </a:t>
            </a:r>
            <a:r>
              <a:rPr lang="en-US" b="1" i="1" dirty="0"/>
              <a:t>all local ordinances regulating oil and gas operations shall allow for the reasonable development of oil and gas resources</a:t>
            </a:r>
            <a:r>
              <a:rPr lang="en-US" dirty="0"/>
              <a:t>.</a:t>
            </a:r>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30</a:t>
            </a:fld>
            <a:endParaRPr lang="en-US" dirty="0"/>
          </a:p>
        </p:txBody>
      </p:sp>
    </p:spTree>
    <p:extLst>
      <p:ext uri="{BB962C8B-B14F-4D97-AF65-F5344CB8AC3E}">
        <p14:creationId xmlns:p14="http://schemas.microsoft.com/office/powerpoint/2010/main" val="448250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929" y="340963"/>
            <a:ext cx="11050291" cy="1252167"/>
          </a:xfrm>
        </p:spPr>
        <p:txBody>
          <a:bodyPr>
            <a:normAutofit/>
          </a:bodyPr>
          <a:lstStyle/>
          <a:p>
            <a:pPr algn="ctr"/>
            <a:r>
              <a:rPr lang="en-US" sz="3600" b="1" dirty="0">
                <a:solidFill>
                  <a:srgbClr val="0070C0"/>
                </a:solidFill>
              </a:rPr>
              <a:t>Oil &amp; Gas Drilling is an Industrial Use of the Land</a:t>
            </a:r>
          </a:p>
        </p:txBody>
      </p:sp>
      <p:sp>
        <p:nvSpPr>
          <p:cNvPr id="3" name="Content Placeholder 2"/>
          <p:cNvSpPr>
            <a:spLocks noGrp="1"/>
          </p:cNvSpPr>
          <p:nvPr>
            <p:ph idx="1"/>
          </p:nvPr>
        </p:nvSpPr>
        <p:spPr>
          <a:xfrm>
            <a:off x="650929" y="1593131"/>
            <a:ext cx="11050291" cy="4239500"/>
          </a:xfrm>
        </p:spPr>
        <p:txBody>
          <a:bodyPr>
            <a:normAutofit fontScale="47500" lnSpcReduction="20000"/>
          </a:bodyPr>
          <a:lstStyle/>
          <a:p>
            <a:pPr marL="0" indent="0">
              <a:buNone/>
            </a:pPr>
            <a:endParaRPr lang="en-US" sz="3400" dirty="0"/>
          </a:p>
          <a:p>
            <a:pPr marL="68580" indent="0" algn="just">
              <a:buNone/>
            </a:pPr>
            <a:r>
              <a:rPr lang="en-US" sz="5800" dirty="0"/>
              <a:t>“. . . Act 13 permits </a:t>
            </a:r>
            <a:r>
              <a:rPr lang="en-US" sz="5800" u="sng" dirty="0"/>
              <a:t>industrial oil and gas operations</a:t>
            </a:r>
            <a:r>
              <a:rPr lang="en-US" sz="5800" dirty="0"/>
              <a:t> as a use "of right" in </a:t>
            </a:r>
            <a:r>
              <a:rPr lang="en-US" sz="5800" b="1" dirty="0"/>
              <a:t>every zoning district throughout the Commonwealth</a:t>
            </a:r>
            <a:r>
              <a:rPr lang="en-US" sz="5800" dirty="0"/>
              <a:t>, </a:t>
            </a:r>
            <a:r>
              <a:rPr lang="en-US" sz="5800" b="1" dirty="0"/>
              <a:t>including in residential, commercial, and agricultural districts</a:t>
            </a:r>
            <a:r>
              <a:rPr lang="en-US" sz="5800" dirty="0"/>
              <a:t>. Insofar as Section 3304 permits the fracking operations and exploitation of the Marcellus Shale at issue here, the provision compels exposure of otherwise protected areas to environmental and habitability costs associated </a:t>
            </a:r>
            <a:r>
              <a:rPr lang="en-US" sz="5800" b="1" u="sng" dirty="0"/>
              <a:t>with this particular industrial use</a:t>
            </a:r>
            <a:r>
              <a:rPr lang="en-US" sz="5800" b="1" dirty="0"/>
              <a:t>: </a:t>
            </a:r>
            <a:r>
              <a:rPr lang="en-US" sz="5800" dirty="0"/>
              <a:t>air, water, and soil pollution; persistent noise, lighting, and heavy vehicle traffic; and the building of facilities incongruous with the surrounding landscape.</a:t>
            </a:r>
          </a:p>
          <a:p>
            <a:pPr marL="68580" indent="0">
              <a:buNone/>
            </a:pPr>
            <a:endParaRPr lang="en-US" sz="3800" dirty="0"/>
          </a:p>
          <a:p>
            <a:pPr marL="68580" indent="0">
              <a:buNone/>
            </a:pPr>
            <a:r>
              <a:rPr lang="en-US" sz="3800" b="1" i="1" dirty="0"/>
              <a:t>Robinson Twp. v. Commonwealth</a:t>
            </a:r>
            <a:r>
              <a:rPr lang="en-US" sz="3800" b="1" dirty="0"/>
              <a:t>, 83 A3d 901, 979 (Pa. 2013)  </a:t>
            </a:r>
            <a:br>
              <a:rPr lang="en-US" sz="3800" dirty="0"/>
            </a:br>
            <a:br>
              <a:rPr lang="en-US" dirty="0"/>
            </a:br>
            <a:r>
              <a:rPr lang="en-US" b="1" dirty="0">
                <a:solidFill>
                  <a:srgbClr val="002060"/>
                </a:solidFill>
                <a:hlinkClick r:id="rId2"/>
              </a:rPr>
              <a:t>,</a:t>
            </a:r>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31</a:t>
            </a:fld>
            <a:endParaRPr lang="en-US" dirty="0"/>
          </a:p>
        </p:txBody>
      </p:sp>
    </p:spTree>
    <p:extLst>
      <p:ext uri="{BB962C8B-B14F-4D97-AF65-F5344CB8AC3E}">
        <p14:creationId xmlns:p14="http://schemas.microsoft.com/office/powerpoint/2010/main" val="2004939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13E5-341D-9142-B221-8B90F2C466A1}"/>
              </a:ext>
            </a:extLst>
          </p:cNvPr>
          <p:cNvSpPr>
            <a:spLocks noGrp="1"/>
          </p:cNvSpPr>
          <p:nvPr>
            <p:ph type="title"/>
          </p:nvPr>
        </p:nvSpPr>
        <p:spPr>
          <a:xfrm>
            <a:off x="838200" y="365125"/>
            <a:ext cx="10515600" cy="952231"/>
          </a:xfrm>
        </p:spPr>
        <p:txBody>
          <a:bodyPr/>
          <a:lstStyle/>
          <a:p>
            <a:pPr algn="ctr"/>
            <a:r>
              <a:rPr lang="en-US" b="1" dirty="0">
                <a:solidFill>
                  <a:srgbClr val="0070C0"/>
                </a:solidFill>
              </a:rPr>
              <a:t>Exclusionary Zoning</a:t>
            </a:r>
          </a:p>
        </p:txBody>
      </p:sp>
      <p:sp>
        <p:nvSpPr>
          <p:cNvPr id="3" name="Content Placeholder 2">
            <a:extLst>
              <a:ext uri="{FF2B5EF4-FFF2-40B4-BE49-F238E27FC236}">
                <a16:creationId xmlns:a16="http://schemas.microsoft.com/office/drawing/2014/main" id="{559B83F2-E0C8-3E45-8F5E-F29B925F5D5C}"/>
              </a:ext>
            </a:extLst>
          </p:cNvPr>
          <p:cNvSpPr>
            <a:spLocks noGrp="1"/>
          </p:cNvSpPr>
          <p:nvPr>
            <p:ph idx="1"/>
          </p:nvPr>
        </p:nvSpPr>
        <p:spPr>
          <a:xfrm>
            <a:off x="356461" y="1317356"/>
            <a:ext cx="11422251" cy="5098942"/>
          </a:xfrm>
        </p:spPr>
        <p:txBody>
          <a:bodyPr>
            <a:normAutofit fontScale="92500" lnSpcReduction="10000"/>
          </a:bodyPr>
          <a:lstStyle/>
          <a:p>
            <a:r>
              <a:rPr lang="en-US" dirty="0"/>
              <a:t>Exclusionary zoning is the utilization of zoning ordinances to exclude certain uses, whether entirely or in part. Exclusionary zoning challenges typically result from the exclusion of specific types of housing, but can also include the exclusion of non-residential uses as well. Two types of exclusions exist. </a:t>
            </a:r>
          </a:p>
          <a:p>
            <a:r>
              <a:rPr lang="en-US" dirty="0"/>
              <a:t>De jure or total exclusion is where a zoning ordinance prohibits or fails to make provisions for a particular use. In this circumstance, a land use is not permitted by a municipality which is an example of unlawful exclusion. </a:t>
            </a:r>
          </a:p>
          <a:p>
            <a:r>
              <a:rPr lang="en-US" dirty="0"/>
              <a:t>De facto or partial exclusion is when an ordinance permits a specific use but fails to provide sufficient land or negates the practical development of that use. This type of exclusion typically relies upon the “fair share” doctrine. </a:t>
            </a:r>
            <a:r>
              <a:rPr lang="en-US" b="1" dirty="0"/>
              <a:t>If a municipality provides too little land to accommodate a land use for which demand is forecast, the zoning ordinance could be considered exclusionary. </a:t>
            </a:r>
          </a:p>
          <a:p>
            <a:r>
              <a:rPr lang="en-US" dirty="0"/>
              <a:t>If a municipality permits a land use but through its regulations prohibits the practical development of that use, it could also be considered exclusionary. </a:t>
            </a:r>
          </a:p>
          <a:p>
            <a:endParaRPr lang="en-US" dirty="0"/>
          </a:p>
        </p:txBody>
      </p:sp>
    </p:spTree>
    <p:extLst>
      <p:ext uri="{BB962C8B-B14F-4D97-AF65-F5344CB8AC3E}">
        <p14:creationId xmlns:p14="http://schemas.microsoft.com/office/powerpoint/2010/main" val="3803416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31" y="340964"/>
            <a:ext cx="10718369" cy="1148472"/>
          </a:xfrm>
        </p:spPr>
        <p:txBody>
          <a:bodyPr>
            <a:noAutofit/>
          </a:bodyPr>
          <a:lstStyle/>
          <a:p>
            <a:pPr algn="ctr"/>
            <a:r>
              <a:rPr lang="en-US" sz="3600" b="1" dirty="0">
                <a:solidFill>
                  <a:srgbClr val="0070C0"/>
                </a:solidFill>
              </a:rPr>
              <a:t>Oil and Gas Development Only in Industrial Districts</a:t>
            </a:r>
          </a:p>
        </p:txBody>
      </p:sp>
      <p:sp>
        <p:nvSpPr>
          <p:cNvPr id="3" name="Content Placeholder 2"/>
          <p:cNvSpPr>
            <a:spLocks noGrp="1"/>
          </p:cNvSpPr>
          <p:nvPr>
            <p:ph idx="1"/>
          </p:nvPr>
        </p:nvSpPr>
        <p:spPr>
          <a:xfrm>
            <a:off x="635431" y="1489434"/>
            <a:ext cx="10718369" cy="4866916"/>
          </a:xfrm>
        </p:spPr>
        <p:txBody>
          <a:bodyPr>
            <a:normAutofit lnSpcReduction="10000"/>
          </a:bodyPr>
          <a:lstStyle/>
          <a:p>
            <a:pPr marL="0" indent="0" algn="just">
              <a:buNone/>
            </a:pPr>
            <a:r>
              <a:rPr lang="en-US" sz="3600" dirty="0"/>
              <a:t>The Pennsylvania Supreme Court has recognized that oil and gas development is an industrial use of land.</a:t>
            </a:r>
          </a:p>
          <a:p>
            <a:pPr marL="0" indent="0" algn="just">
              <a:buNone/>
            </a:pPr>
            <a:endParaRPr lang="en-US" sz="3600" dirty="0"/>
          </a:p>
          <a:p>
            <a:pPr marL="0" indent="0" algn="just">
              <a:buNone/>
            </a:pPr>
            <a:r>
              <a:rPr lang="en-US" sz="3600" dirty="0"/>
              <a:t>Placement of industrial oil and gas operations in zones with other industrial uses of land is in-keeping with basic tenets of zoning, which focus on placing “like” uses together</a:t>
            </a:r>
          </a:p>
          <a:p>
            <a:pPr marL="0" indent="0" algn="just">
              <a:buNone/>
            </a:pPr>
            <a:endParaRPr lang="en-US" sz="3600" dirty="0"/>
          </a:p>
          <a:p>
            <a:pPr marL="0" indent="0" algn="just">
              <a:buNone/>
            </a:pPr>
            <a:r>
              <a:rPr lang="en-US" sz="3600" dirty="0"/>
              <a:t>This is the </a:t>
            </a:r>
            <a:r>
              <a:rPr lang="en-US" sz="3600" u="sng" dirty="0"/>
              <a:t>simplest</a:t>
            </a:r>
            <a:r>
              <a:rPr lang="en-US" sz="3600" dirty="0"/>
              <a:t> and most </a:t>
            </a:r>
            <a:r>
              <a:rPr lang="en-US" sz="3600" u="sng" dirty="0"/>
              <a:t>straightforward</a:t>
            </a:r>
            <a:r>
              <a:rPr lang="en-US" sz="3600" dirty="0"/>
              <a:t> option.</a:t>
            </a:r>
          </a:p>
          <a:p>
            <a:pPr>
              <a:buFont typeface="Wingdings" charset="2"/>
              <a:buChar char="ü"/>
            </a:pPr>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33</a:t>
            </a:fld>
            <a:endParaRPr lang="en-US" dirty="0"/>
          </a:p>
        </p:txBody>
      </p:sp>
    </p:spTree>
    <p:extLst>
      <p:ext uri="{BB962C8B-B14F-4D97-AF65-F5344CB8AC3E}">
        <p14:creationId xmlns:p14="http://schemas.microsoft.com/office/powerpoint/2010/main" val="386144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68A7-2BDB-4949-8F29-435BB3A2B299}"/>
              </a:ext>
            </a:extLst>
          </p:cNvPr>
          <p:cNvSpPr>
            <a:spLocks noGrp="1"/>
          </p:cNvSpPr>
          <p:nvPr>
            <p:ph type="title"/>
          </p:nvPr>
        </p:nvSpPr>
        <p:spPr>
          <a:xfrm>
            <a:off x="838200" y="365126"/>
            <a:ext cx="10515600" cy="797248"/>
          </a:xfrm>
        </p:spPr>
        <p:txBody>
          <a:bodyPr>
            <a:normAutofit/>
          </a:bodyPr>
          <a:lstStyle/>
          <a:p>
            <a:pPr algn="ctr"/>
            <a:r>
              <a:rPr lang="en-US" sz="4000" b="1" dirty="0">
                <a:solidFill>
                  <a:srgbClr val="0070C0"/>
                </a:solidFill>
              </a:rPr>
              <a:t>Setbacks Requirements </a:t>
            </a:r>
          </a:p>
        </p:txBody>
      </p:sp>
      <p:sp>
        <p:nvSpPr>
          <p:cNvPr id="3" name="Content Placeholder 2">
            <a:extLst>
              <a:ext uri="{FF2B5EF4-FFF2-40B4-BE49-F238E27FC236}">
                <a16:creationId xmlns:a16="http://schemas.microsoft.com/office/drawing/2014/main" id="{E9AF60D6-1F70-A545-B999-20724F240312}"/>
              </a:ext>
            </a:extLst>
          </p:cNvPr>
          <p:cNvSpPr>
            <a:spLocks noGrp="1"/>
          </p:cNvSpPr>
          <p:nvPr>
            <p:ph idx="1"/>
          </p:nvPr>
        </p:nvSpPr>
        <p:spPr/>
        <p:txBody>
          <a:bodyPr/>
          <a:lstStyle/>
          <a:p>
            <a:pPr marL="0" indent="0">
              <a:buNone/>
            </a:pPr>
            <a:r>
              <a:rPr lang="en-US" b="1" dirty="0"/>
              <a:t>Scientific Justification of Setback</a:t>
            </a:r>
            <a:endParaRPr lang="en-US" dirty="0"/>
          </a:p>
          <a:p>
            <a:pPr marL="0" indent="0">
              <a:buNone/>
            </a:pPr>
            <a:r>
              <a:rPr lang="en-US" dirty="0"/>
              <a:t>2016, </a:t>
            </a:r>
            <a:r>
              <a:rPr lang="en-US" i="1" dirty="0"/>
              <a:t>Adequacy</a:t>
            </a:r>
            <a:r>
              <a:rPr lang="en-US" dirty="0"/>
              <a:t> </a:t>
            </a:r>
            <a:r>
              <a:rPr lang="en-US" i="1" dirty="0"/>
              <a:t>of</a:t>
            </a:r>
            <a:r>
              <a:rPr lang="en-US" dirty="0"/>
              <a:t> </a:t>
            </a:r>
            <a:r>
              <a:rPr lang="en-US" i="1" dirty="0"/>
              <a:t>Current</a:t>
            </a:r>
            <a:r>
              <a:rPr lang="en-US" dirty="0"/>
              <a:t> </a:t>
            </a:r>
            <a:r>
              <a:rPr lang="en-US" i="1" dirty="0"/>
              <a:t>State</a:t>
            </a:r>
            <a:r>
              <a:rPr lang="en-US" dirty="0"/>
              <a:t> </a:t>
            </a:r>
            <a:r>
              <a:rPr lang="en-US" i="1" dirty="0"/>
              <a:t>Setbacks</a:t>
            </a:r>
            <a:r>
              <a:rPr lang="en-US" dirty="0"/>
              <a:t> </a:t>
            </a:r>
            <a:r>
              <a:rPr lang="en-US" i="1" dirty="0"/>
              <a:t>for</a:t>
            </a:r>
            <a:r>
              <a:rPr lang="en-US" dirty="0"/>
              <a:t> </a:t>
            </a:r>
            <a:r>
              <a:rPr lang="en-US" i="1" dirty="0"/>
              <a:t>Directional</a:t>
            </a:r>
            <a:r>
              <a:rPr lang="en-US" dirty="0"/>
              <a:t> </a:t>
            </a:r>
            <a:r>
              <a:rPr lang="en-US" i="1" dirty="0"/>
              <a:t>High-Volume</a:t>
            </a:r>
            <a:r>
              <a:rPr lang="en-US" dirty="0"/>
              <a:t> </a:t>
            </a:r>
            <a:r>
              <a:rPr lang="en-US" i="1" dirty="0"/>
              <a:t>Hydraulic</a:t>
            </a:r>
            <a:r>
              <a:rPr lang="en-US" dirty="0"/>
              <a:t> </a:t>
            </a:r>
            <a:r>
              <a:rPr lang="en-US" i="1" dirty="0"/>
              <a:t>Fracturing</a:t>
            </a:r>
            <a:r>
              <a:rPr lang="en-US" dirty="0"/>
              <a:t> </a:t>
            </a:r>
            <a:r>
              <a:rPr lang="en-US" i="1" dirty="0"/>
              <a:t>in the</a:t>
            </a:r>
            <a:r>
              <a:rPr lang="en-US" dirty="0"/>
              <a:t> </a:t>
            </a:r>
            <a:r>
              <a:rPr lang="en-US" i="1" dirty="0"/>
              <a:t>Marcellus,</a:t>
            </a:r>
            <a:r>
              <a:rPr lang="en-US" dirty="0"/>
              <a:t> </a:t>
            </a:r>
            <a:r>
              <a:rPr lang="en-US" i="1" dirty="0"/>
              <a:t>Barnett,</a:t>
            </a:r>
            <a:r>
              <a:rPr lang="en-US" dirty="0"/>
              <a:t> </a:t>
            </a:r>
            <a:r>
              <a:rPr lang="en-US" i="1" dirty="0"/>
              <a:t>and</a:t>
            </a:r>
            <a:r>
              <a:rPr lang="en-US" dirty="0"/>
              <a:t> </a:t>
            </a:r>
            <a:r>
              <a:rPr lang="en-US" i="1" dirty="0"/>
              <a:t>Niobrara</a:t>
            </a:r>
            <a:r>
              <a:rPr lang="en-US" dirty="0"/>
              <a:t> </a:t>
            </a:r>
            <a:r>
              <a:rPr lang="en-US" i="1" dirty="0"/>
              <a:t>Shale</a:t>
            </a:r>
            <a:r>
              <a:rPr lang="en-US" dirty="0"/>
              <a:t> </a:t>
            </a:r>
            <a:r>
              <a:rPr lang="en-US" i="1" dirty="0"/>
              <a:t>Plays,</a:t>
            </a:r>
            <a:r>
              <a:rPr lang="en-US" dirty="0"/>
              <a:t> published by the National Institute of Environmental Health Sciences, at the United States National Institute of Health.</a:t>
            </a:r>
          </a:p>
          <a:p>
            <a:r>
              <a:rPr lang="en-US" dirty="0"/>
              <a:t>See: </a:t>
            </a:r>
            <a:r>
              <a:rPr lang="en-US" u="sng" dirty="0">
                <a:hlinkClick r:id="rId2"/>
              </a:rPr>
              <a:t>https://ehp.niehs.nih.gov/15-10547/</a:t>
            </a:r>
            <a:endParaRPr lang="en-US" dirty="0"/>
          </a:p>
          <a:p>
            <a:pPr marL="0" indent="0">
              <a:buNone/>
            </a:pPr>
            <a:endParaRPr lang="en-US" dirty="0"/>
          </a:p>
        </p:txBody>
      </p:sp>
    </p:spTree>
    <p:extLst>
      <p:ext uri="{BB962C8B-B14F-4D97-AF65-F5344CB8AC3E}">
        <p14:creationId xmlns:p14="http://schemas.microsoft.com/office/powerpoint/2010/main" val="1699381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0CDF-5BBF-AB46-923B-834C578EEE52}"/>
              </a:ext>
            </a:extLst>
          </p:cNvPr>
          <p:cNvSpPr>
            <a:spLocks noGrp="1"/>
          </p:cNvSpPr>
          <p:nvPr>
            <p:ph type="title"/>
          </p:nvPr>
        </p:nvSpPr>
        <p:spPr>
          <a:xfrm>
            <a:off x="838200" y="365126"/>
            <a:ext cx="10515600" cy="688759"/>
          </a:xfrm>
        </p:spPr>
        <p:txBody>
          <a:bodyPr>
            <a:normAutofit/>
          </a:bodyPr>
          <a:lstStyle/>
          <a:p>
            <a:pPr algn="ctr"/>
            <a:r>
              <a:rPr lang="en-US" sz="4000" b="1" dirty="0">
                <a:solidFill>
                  <a:srgbClr val="0070C0"/>
                </a:solidFill>
              </a:rPr>
              <a:t>Setbacks Requirements </a:t>
            </a:r>
            <a:endParaRPr lang="en-US" sz="4000" dirty="0"/>
          </a:p>
        </p:txBody>
      </p:sp>
      <p:sp>
        <p:nvSpPr>
          <p:cNvPr id="3" name="Content Placeholder 2">
            <a:extLst>
              <a:ext uri="{FF2B5EF4-FFF2-40B4-BE49-F238E27FC236}">
                <a16:creationId xmlns:a16="http://schemas.microsoft.com/office/drawing/2014/main" id="{E01854DC-498D-844F-AADB-D00BC2E304C4}"/>
              </a:ext>
            </a:extLst>
          </p:cNvPr>
          <p:cNvSpPr>
            <a:spLocks noGrp="1"/>
          </p:cNvSpPr>
          <p:nvPr>
            <p:ph idx="1"/>
          </p:nvPr>
        </p:nvSpPr>
        <p:spPr>
          <a:xfrm>
            <a:off x="418454" y="1053885"/>
            <a:ext cx="10935346" cy="5123078"/>
          </a:xfrm>
        </p:spPr>
        <p:txBody>
          <a:bodyPr>
            <a:normAutofit fontScale="70000" lnSpcReduction="20000"/>
          </a:bodyPr>
          <a:lstStyle/>
          <a:p>
            <a:pPr marL="0" indent="0" algn="just">
              <a:buNone/>
            </a:pPr>
            <a:r>
              <a:rPr lang="en-US" dirty="0"/>
              <a:t>The study notes:</a:t>
            </a:r>
          </a:p>
          <a:p>
            <a:pPr marL="0" indent="0" algn="just">
              <a:buNone/>
            </a:pPr>
            <a:r>
              <a:rPr lang="en-US" dirty="0"/>
              <a:t>“In Pennsylvania, </a:t>
            </a:r>
            <a:r>
              <a:rPr lang="en-US" b="1" dirty="0"/>
              <a:t>setback distances are determined by the state legislature</a:t>
            </a:r>
            <a:r>
              <a:rPr lang="en-US" dirty="0"/>
              <a:t> and enforced primarily by the Pennsylvania Department of Environmental Protection (PA DEP) (PA DEP 2014b). According to Title 58, Section 3215 of the Pennsylvania Legislature, </a:t>
            </a:r>
            <a:r>
              <a:rPr lang="en-US" b="1" dirty="0"/>
              <a:t>the current setback distance to buildings is 500 feet</a:t>
            </a:r>
            <a:r>
              <a:rPr lang="en-US" dirty="0"/>
              <a:t>.” (page 11) </a:t>
            </a:r>
          </a:p>
          <a:p>
            <a:pPr marL="0" indent="0" algn="just">
              <a:buNone/>
            </a:pPr>
            <a:endParaRPr lang="en-US" dirty="0"/>
          </a:p>
          <a:p>
            <a:pPr marL="0" indent="0" algn="just">
              <a:buNone/>
            </a:pPr>
            <a:r>
              <a:rPr lang="en-US" dirty="0"/>
              <a:t>“Our paper attempts to address whether the current setback laws in three heavily drilled states within the Barnett, Marcellus, and Niobrara shale plays are sufficient to protect public health and safety.”</a:t>
            </a:r>
          </a:p>
          <a:p>
            <a:pPr algn="just"/>
            <a:endParaRPr lang="en-US" dirty="0"/>
          </a:p>
          <a:p>
            <a:pPr marL="0" indent="0" algn="just">
              <a:buNone/>
            </a:pPr>
            <a:r>
              <a:rPr lang="en-US" b="1" dirty="0"/>
              <a:t>The majority of setback distances</a:t>
            </a:r>
            <a:r>
              <a:rPr lang="en-US" dirty="0"/>
              <a:t> in the areas we studied </a:t>
            </a:r>
            <a:r>
              <a:rPr lang="en-US" b="1" dirty="0"/>
              <a:t>are not derived from peer-reviewed data, data driven analysis, or historical events </a:t>
            </a:r>
            <a:r>
              <a:rPr lang="en-US" dirty="0"/>
              <a:t>(Fry 2013) – </a:t>
            </a:r>
            <a:r>
              <a:rPr lang="en-US" b="1" dirty="0"/>
              <a:t>they are a compromise</a:t>
            </a:r>
            <a:r>
              <a:rPr lang="en-US" dirty="0"/>
              <a:t> between governments, the regulated community, environmental and citizen interest groups, and landowners (COGCC 2013).”</a:t>
            </a:r>
          </a:p>
          <a:p>
            <a:pPr marL="0" indent="0" algn="just">
              <a:buNone/>
            </a:pPr>
            <a:r>
              <a:rPr lang="en-US" dirty="0"/>
              <a:t> </a:t>
            </a:r>
          </a:p>
          <a:p>
            <a:pPr marL="0" indent="0" algn="just">
              <a:buNone/>
            </a:pPr>
            <a:r>
              <a:rPr lang="en-US" dirty="0"/>
              <a:t>In part to address the issue of setbacks, the </a:t>
            </a:r>
            <a:r>
              <a:rPr lang="en-US" b="1" dirty="0"/>
              <a:t>University of Maryland School of Public Health performed an in-depth analysis of the current data</a:t>
            </a:r>
            <a:r>
              <a:rPr lang="en-US" dirty="0"/>
              <a:t>, and prepared a report for the Maryland Departments of the Environment and Health and Mental Hygiene. </a:t>
            </a:r>
            <a:r>
              <a:rPr lang="en-US" b="1" dirty="0"/>
              <a:t>The authors recommended a minimum setback distance of 2,000 feet from well pads</a:t>
            </a:r>
            <a:r>
              <a:rPr lang="en-US" dirty="0"/>
              <a:t> (University of Maryland School of Public Health 2014). (Page 20)</a:t>
            </a:r>
          </a:p>
          <a:p>
            <a:pPr marL="0" indent="0">
              <a:buNone/>
            </a:pPr>
            <a:endParaRPr lang="en-US" dirty="0"/>
          </a:p>
        </p:txBody>
      </p:sp>
    </p:spTree>
    <p:extLst>
      <p:ext uri="{BB962C8B-B14F-4D97-AF65-F5344CB8AC3E}">
        <p14:creationId xmlns:p14="http://schemas.microsoft.com/office/powerpoint/2010/main" val="2725258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867D-8EF7-0948-8C9C-C71EF82F628F}"/>
              </a:ext>
            </a:extLst>
          </p:cNvPr>
          <p:cNvSpPr>
            <a:spLocks noGrp="1"/>
          </p:cNvSpPr>
          <p:nvPr>
            <p:ph type="title"/>
          </p:nvPr>
        </p:nvSpPr>
        <p:spPr>
          <a:xfrm>
            <a:off x="838200" y="185980"/>
            <a:ext cx="10515600" cy="991892"/>
          </a:xfrm>
        </p:spPr>
        <p:txBody>
          <a:bodyPr>
            <a:normAutofit fontScale="90000"/>
          </a:bodyPr>
          <a:lstStyle/>
          <a:p>
            <a:pPr algn="ctr"/>
            <a:br>
              <a:rPr lang="en-US" b="1" dirty="0">
                <a:solidFill>
                  <a:srgbClr val="0070C0"/>
                </a:solidFill>
              </a:rPr>
            </a:br>
            <a:r>
              <a:rPr lang="en-US" b="1" dirty="0">
                <a:solidFill>
                  <a:srgbClr val="0070C0"/>
                </a:solidFill>
              </a:rPr>
              <a:t>Scientific Basis for Determining Setbacks</a:t>
            </a:r>
            <a:br>
              <a:rPr lang="en-US" dirty="0"/>
            </a:br>
            <a:endParaRPr lang="en-US" dirty="0"/>
          </a:p>
        </p:txBody>
      </p:sp>
      <p:sp>
        <p:nvSpPr>
          <p:cNvPr id="3" name="Content Placeholder 2">
            <a:extLst>
              <a:ext uri="{FF2B5EF4-FFF2-40B4-BE49-F238E27FC236}">
                <a16:creationId xmlns:a16="http://schemas.microsoft.com/office/drawing/2014/main" id="{888D6334-5072-5E4B-B361-13F6E3408964}"/>
              </a:ext>
            </a:extLst>
          </p:cNvPr>
          <p:cNvSpPr>
            <a:spLocks noGrp="1"/>
          </p:cNvSpPr>
          <p:nvPr>
            <p:ph idx="1"/>
          </p:nvPr>
        </p:nvSpPr>
        <p:spPr>
          <a:xfrm>
            <a:off x="371959" y="1177872"/>
            <a:ext cx="10981841" cy="4999091"/>
          </a:xfrm>
        </p:spPr>
        <p:txBody>
          <a:bodyPr>
            <a:normAutofit lnSpcReduction="10000"/>
          </a:bodyPr>
          <a:lstStyle/>
          <a:p>
            <a:pPr marL="0" indent="0">
              <a:buNone/>
            </a:pPr>
            <a:r>
              <a:rPr lang="en-US" sz="3600" dirty="0"/>
              <a:t>A setback should not be an arbitrary distance determined by a coin toss or to be bargained over among interested parties. </a:t>
            </a:r>
          </a:p>
          <a:p>
            <a:pPr marL="0" indent="0">
              <a:buNone/>
            </a:pPr>
            <a:endParaRPr lang="en-US" sz="3600" dirty="0"/>
          </a:p>
          <a:p>
            <a:pPr marL="0" indent="0">
              <a:buNone/>
            </a:pPr>
            <a:r>
              <a:rPr lang="en-US" sz="3600" dirty="0"/>
              <a:t>Setbacks need to be “</a:t>
            </a:r>
            <a:r>
              <a:rPr lang="en-US" sz="3600" i="1" dirty="0"/>
              <a:t>derived</a:t>
            </a:r>
            <a:r>
              <a:rPr lang="en-US" sz="3600" dirty="0"/>
              <a:t> </a:t>
            </a:r>
            <a:r>
              <a:rPr lang="en-US" sz="3600" i="1" dirty="0"/>
              <a:t>from</a:t>
            </a:r>
            <a:r>
              <a:rPr lang="en-US" sz="3600" dirty="0"/>
              <a:t> </a:t>
            </a:r>
            <a:r>
              <a:rPr lang="en-US" sz="3600" i="1" dirty="0"/>
              <a:t>peer-reviewed</a:t>
            </a:r>
            <a:r>
              <a:rPr lang="en-US" sz="3600" dirty="0"/>
              <a:t> </a:t>
            </a:r>
            <a:r>
              <a:rPr lang="en-US" sz="3600" i="1" dirty="0"/>
              <a:t>data,</a:t>
            </a:r>
            <a:r>
              <a:rPr lang="en-US" sz="3600" dirty="0"/>
              <a:t> </a:t>
            </a:r>
            <a:r>
              <a:rPr lang="en-US" sz="3600" i="1" dirty="0"/>
              <a:t>data</a:t>
            </a:r>
            <a:r>
              <a:rPr lang="en-US" sz="3600" dirty="0"/>
              <a:t> </a:t>
            </a:r>
            <a:r>
              <a:rPr lang="en-US" sz="3600" i="1" dirty="0"/>
              <a:t>driven analysis,</a:t>
            </a:r>
            <a:r>
              <a:rPr lang="en-US" sz="3600" dirty="0"/>
              <a:t> </a:t>
            </a:r>
            <a:r>
              <a:rPr lang="en-US" sz="3600" i="1" dirty="0"/>
              <a:t>or</a:t>
            </a:r>
            <a:r>
              <a:rPr lang="en-US" sz="3600" dirty="0"/>
              <a:t> </a:t>
            </a:r>
            <a:r>
              <a:rPr lang="en-US" sz="3600" i="1" dirty="0"/>
              <a:t>historical</a:t>
            </a:r>
            <a:r>
              <a:rPr lang="en-US" sz="3600" dirty="0"/>
              <a:t> </a:t>
            </a:r>
            <a:r>
              <a:rPr lang="en-US" sz="3600" i="1" dirty="0"/>
              <a:t>events</a:t>
            </a:r>
            <a:r>
              <a:rPr lang="en-US" sz="3600" dirty="0"/>
              <a:t>.” </a:t>
            </a:r>
          </a:p>
          <a:p>
            <a:pPr marL="0" indent="0">
              <a:buNone/>
            </a:pPr>
            <a:endParaRPr lang="en-US" sz="3600" dirty="0"/>
          </a:p>
          <a:p>
            <a:pPr marL="0" indent="0">
              <a:buNone/>
            </a:pPr>
            <a:r>
              <a:rPr lang="en-US" sz="3600" dirty="0"/>
              <a:t>Setbacks, in this case, have a clear purpose: to mitigate any potential harms to the health, welfare and safety of citizens and to protect the environment.</a:t>
            </a:r>
          </a:p>
          <a:p>
            <a:endParaRPr lang="en-US" dirty="0"/>
          </a:p>
        </p:txBody>
      </p:sp>
    </p:spTree>
    <p:extLst>
      <p:ext uri="{BB962C8B-B14F-4D97-AF65-F5344CB8AC3E}">
        <p14:creationId xmlns:p14="http://schemas.microsoft.com/office/powerpoint/2010/main" val="173935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423A-B5DB-6946-BEDA-BCFDCDA23850}"/>
              </a:ext>
            </a:extLst>
          </p:cNvPr>
          <p:cNvSpPr>
            <a:spLocks noGrp="1"/>
          </p:cNvSpPr>
          <p:nvPr>
            <p:ph type="title"/>
          </p:nvPr>
        </p:nvSpPr>
        <p:spPr>
          <a:xfrm>
            <a:off x="838200" y="365126"/>
            <a:ext cx="10515600" cy="828244"/>
          </a:xfrm>
        </p:spPr>
        <p:txBody>
          <a:bodyPr>
            <a:normAutofit/>
          </a:bodyPr>
          <a:lstStyle/>
          <a:p>
            <a:pPr algn="ctr"/>
            <a:r>
              <a:rPr lang="en-US" sz="4000" b="1" dirty="0">
                <a:solidFill>
                  <a:srgbClr val="0070C0"/>
                </a:solidFill>
              </a:rPr>
              <a:t>Setbacks Requirements </a:t>
            </a:r>
            <a:endParaRPr lang="en-US" sz="4000" dirty="0"/>
          </a:p>
        </p:txBody>
      </p:sp>
      <p:sp>
        <p:nvSpPr>
          <p:cNvPr id="3" name="Content Placeholder 2">
            <a:extLst>
              <a:ext uri="{FF2B5EF4-FFF2-40B4-BE49-F238E27FC236}">
                <a16:creationId xmlns:a16="http://schemas.microsoft.com/office/drawing/2014/main" id="{EFC29603-59EA-DC45-BA98-630BE0D6B062}"/>
              </a:ext>
            </a:extLst>
          </p:cNvPr>
          <p:cNvSpPr>
            <a:spLocks noGrp="1"/>
          </p:cNvSpPr>
          <p:nvPr>
            <p:ph idx="1"/>
          </p:nvPr>
        </p:nvSpPr>
        <p:spPr>
          <a:xfrm>
            <a:off x="838200" y="1193370"/>
            <a:ext cx="10515600" cy="4983593"/>
          </a:xfrm>
        </p:spPr>
        <p:txBody>
          <a:bodyPr>
            <a:normAutofit lnSpcReduction="10000"/>
          </a:bodyPr>
          <a:lstStyle/>
          <a:p>
            <a:pPr marL="0" indent="0">
              <a:buNone/>
            </a:pPr>
            <a:endParaRPr lang="en-US" dirty="0"/>
          </a:p>
          <a:p>
            <a:pPr marL="0" indent="0" algn="just">
              <a:buNone/>
            </a:pPr>
            <a:r>
              <a:rPr lang="en-US" sz="4000" dirty="0"/>
              <a:t>This matter takes on even greater importance due to local government’s constitutional duty to uphold citizen’s rights as enumerated in the PA Constitution at Article I, Section 27. </a:t>
            </a:r>
            <a:br>
              <a:rPr lang="en-US" sz="4000" dirty="0"/>
            </a:br>
            <a:br>
              <a:rPr lang="en-US" sz="4000" dirty="0"/>
            </a:br>
            <a:r>
              <a:rPr lang="en-US" sz="4000" dirty="0"/>
              <a:t>The borough, if legally challenged to justify a setback, should have the evidence to support a setback distance in a court of law</a:t>
            </a:r>
            <a:r>
              <a:rPr lang="en-US" dirty="0"/>
              <a:t>.</a:t>
            </a:r>
          </a:p>
          <a:p>
            <a:endParaRPr lang="en-US" dirty="0"/>
          </a:p>
        </p:txBody>
      </p:sp>
    </p:spTree>
    <p:extLst>
      <p:ext uri="{BB962C8B-B14F-4D97-AF65-F5344CB8AC3E}">
        <p14:creationId xmlns:p14="http://schemas.microsoft.com/office/powerpoint/2010/main" val="2591885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C84D-7B78-D049-B1A7-57AC24CDF38A}"/>
              </a:ext>
            </a:extLst>
          </p:cNvPr>
          <p:cNvSpPr>
            <a:spLocks noGrp="1"/>
          </p:cNvSpPr>
          <p:nvPr>
            <p:ph type="title"/>
          </p:nvPr>
        </p:nvSpPr>
        <p:spPr/>
        <p:txBody>
          <a:bodyPr>
            <a:normAutofit/>
          </a:bodyPr>
          <a:lstStyle/>
          <a:p>
            <a:pPr algn="ctr"/>
            <a:r>
              <a:rPr lang="en-US" sz="2800" b="1" dirty="0">
                <a:solidFill>
                  <a:srgbClr val="0070C0"/>
                </a:solidFill>
              </a:rPr>
              <a:t>University of Maryland:  </a:t>
            </a:r>
            <a:br>
              <a:rPr lang="en-US" sz="2800" b="1" dirty="0">
                <a:solidFill>
                  <a:srgbClr val="0070C0"/>
                </a:solidFill>
              </a:rPr>
            </a:br>
            <a:r>
              <a:rPr lang="en-US" sz="2800" b="1" dirty="0">
                <a:solidFill>
                  <a:srgbClr val="0070C0"/>
                </a:solidFill>
              </a:rPr>
              <a:t>Potential Public Health Impacts of Natural Gas Development and Production in the Marcellus Shale in Western Maryland, July, 2014</a:t>
            </a:r>
          </a:p>
        </p:txBody>
      </p:sp>
      <p:sp>
        <p:nvSpPr>
          <p:cNvPr id="3" name="Content Placeholder 2">
            <a:extLst>
              <a:ext uri="{FF2B5EF4-FFF2-40B4-BE49-F238E27FC236}">
                <a16:creationId xmlns:a16="http://schemas.microsoft.com/office/drawing/2014/main" id="{AE703842-40C4-B24A-B2D0-E7491A08A90B}"/>
              </a:ext>
            </a:extLst>
          </p:cNvPr>
          <p:cNvSpPr>
            <a:spLocks noGrp="1"/>
          </p:cNvSpPr>
          <p:nvPr>
            <p:ph idx="1"/>
          </p:nvPr>
        </p:nvSpPr>
        <p:spPr>
          <a:xfrm>
            <a:off x="838199" y="1825625"/>
            <a:ext cx="10894017" cy="4351338"/>
          </a:xfrm>
        </p:spPr>
        <p:txBody>
          <a:bodyPr>
            <a:normAutofit fontScale="92500" lnSpcReduction="10000"/>
          </a:bodyPr>
          <a:lstStyle/>
          <a:p>
            <a:pPr marL="0" indent="0" algn="just">
              <a:buNone/>
            </a:pPr>
            <a:r>
              <a:rPr lang="en-US" sz="3200" dirty="0"/>
              <a:t>Concludes that, based upon a variety of risk factors, a minimum setback for a HVHF well pad should be at least 2,000 feet. The researchers took into account various scenarios involving risk factors such as fires, explosions, air quality and other conditions.</a:t>
            </a:r>
            <a:br>
              <a:rPr lang="en-US" sz="3200" dirty="0"/>
            </a:br>
            <a:r>
              <a:rPr lang="en-US" sz="1900" u="sng" dirty="0">
                <a:hlinkClick r:id="rId2"/>
              </a:rPr>
              <a:t>http://www.marcellushealth.org/uploads/2/4/0/8/24086586/final_report_08.15.2014.pdf</a:t>
            </a:r>
            <a:endParaRPr lang="en-US" sz="1900" dirty="0"/>
          </a:p>
          <a:p>
            <a:pPr marL="0" indent="0">
              <a:buNone/>
            </a:pPr>
            <a:endParaRPr lang="en-US" dirty="0"/>
          </a:p>
          <a:p>
            <a:pPr marL="0" indent="0" algn="just">
              <a:buNone/>
            </a:pPr>
            <a:r>
              <a:rPr lang="en-US" sz="3200" dirty="0"/>
              <a:t>It is clear that a PA state legislature’s determination of a 500-foot setback is not supported by science and is inadequate to protect people and property to from known hazards associated with HVHF operations. In the course of our research, we could find no scientific evidence in support of a 500’ setback.</a:t>
            </a:r>
          </a:p>
          <a:p>
            <a:pPr marL="0" indent="0">
              <a:buNone/>
            </a:pPr>
            <a:endParaRPr lang="en-US" dirty="0"/>
          </a:p>
        </p:txBody>
      </p:sp>
    </p:spTree>
    <p:extLst>
      <p:ext uri="{BB962C8B-B14F-4D97-AF65-F5344CB8AC3E}">
        <p14:creationId xmlns:p14="http://schemas.microsoft.com/office/powerpoint/2010/main" val="2872602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72AA-33AB-9544-9E39-C5B9EC2B01BA}"/>
              </a:ext>
            </a:extLst>
          </p:cNvPr>
          <p:cNvSpPr>
            <a:spLocks noGrp="1"/>
          </p:cNvSpPr>
          <p:nvPr>
            <p:ph type="title"/>
          </p:nvPr>
        </p:nvSpPr>
        <p:spPr>
          <a:xfrm>
            <a:off x="838200" y="201478"/>
            <a:ext cx="10515600" cy="1146876"/>
          </a:xfrm>
        </p:spPr>
        <p:txBody>
          <a:bodyPr>
            <a:normAutofit fontScale="90000"/>
          </a:bodyPr>
          <a:lstStyle/>
          <a:p>
            <a:pPr algn="ctr"/>
            <a:br>
              <a:rPr lang="en-US" b="1" dirty="0">
                <a:solidFill>
                  <a:srgbClr val="0070C0"/>
                </a:solidFill>
              </a:rPr>
            </a:br>
            <a:br>
              <a:rPr lang="en-US" b="1" dirty="0">
                <a:solidFill>
                  <a:srgbClr val="0070C0"/>
                </a:solidFill>
              </a:rPr>
            </a:br>
            <a:r>
              <a:rPr lang="en-US" b="1" dirty="0">
                <a:solidFill>
                  <a:srgbClr val="0070C0"/>
                </a:solidFill>
              </a:rPr>
              <a:t>Low Birth Weight Study - December 13, 2017</a:t>
            </a:r>
            <a:br>
              <a:rPr lang="en-US" dirty="0"/>
            </a:br>
            <a:endParaRPr lang="en-US" dirty="0"/>
          </a:p>
        </p:txBody>
      </p:sp>
      <p:sp>
        <p:nvSpPr>
          <p:cNvPr id="3" name="Content Placeholder 2">
            <a:extLst>
              <a:ext uri="{FF2B5EF4-FFF2-40B4-BE49-F238E27FC236}">
                <a16:creationId xmlns:a16="http://schemas.microsoft.com/office/drawing/2014/main" id="{5E5B6FB1-693F-8D44-AF52-0FD7B1825988}"/>
              </a:ext>
            </a:extLst>
          </p:cNvPr>
          <p:cNvSpPr>
            <a:spLocks noGrp="1"/>
          </p:cNvSpPr>
          <p:nvPr>
            <p:ph idx="1"/>
          </p:nvPr>
        </p:nvSpPr>
        <p:spPr/>
        <p:txBody>
          <a:bodyPr/>
          <a:lstStyle/>
          <a:p>
            <a:pPr marL="0" indent="0" algn="just">
              <a:buNone/>
            </a:pPr>
            <a:r>
              <a:rPr lang="en-US" sz="3600" dirty="0"/>
              <a:t>The matter of setback takes on even more importance with the findings of a University of Chicago and Princeton study, published on December 13, 2017, in the journal, </a:t>
            </a:r>
            <a:r>
              <a:rPr lang="en-US" sz="3600" i="1" dirty="0"/>
              <a:t>Science Advances.</a:t>
            </a:r>
            <a:r>
              <a:rPr lang="en-US" sz="3600" dirty="0"/>
              <a:t> This study found that infants born to mothers who live close to natural gas fracking sites have a higher risk of low birth weight according to the new peer-reviewed study.</a:t>
            </a:r>
          </a:p>
          <a:p>
            <a:pPr marL="0" indent="0">
              <a:buNone/>
            </a:pPr>
            <a:r>
              <a:rPr lang="en-US" sz="2000" dirty="0"/>
              <a:t> </a:t>
            </a:r>
            <a:r>
              <a:rPr lang="en-US" sz="2000" u="sng" dirty="0">
                <a:hlinkClick r:id="rId2"/>
              </a:rPr>
              <a:t>http://advances.sciencemag.org/content/3/12/e1603021</a:t>
            </a:r>
            <a:endParaRPr lang="en-US" sz="2000" dirty="0"/>
          </a:p>
          <a:p>
            <a:endParaRPr lang="en-US" dirty="0"/>
          </a:p>
        </p:txBody>
      </p:sp>
    </p:spTree>
    <p:extLst>
      <p:ext uri="{BB962C8B-B14F-4D97-AF65-F5344CB8AC3E}">
        <p14:creationId xmlns:p14="http://schemas.microsoft.com/office/powerpoint/2010/main" val="29752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5"/>
            <a:ext cx="7024744" cy="729699"/>
          </a:xfrm>
        </p:spPr>
        <p:txBody>
          <a:bodyPr>
            <a:normAutofit/>
          </a:bodyPr>
          <a:lstStyle/>
          <a:p>
            <a:pPr algn="ctr"/>
            <a:r>
              <a:rPr lang="en-US" sz="3200" b="1" dirty="0">
                <a:solidFill>
                  <a:srgbClr val="0070C0"/>
                </a:solidFill>
              </a:rPr>
              <a:t>WHAT IS A COMPREHENSIVE PLAN? </a:t>
            </a:r>
          </a:p>
        </p:txBody>
      </p:sp>
      <p:sp>
        <p:nvSpPr>
          <p:cNvPr id="3" name="Content Placeholder 2"/>
          <p:cNvSpPr>
            <a:spLocks noGrp="1"/>
          </p:cNvSpPr>
          <p:nvPr>
            <p:ph idx="1"/>
          </p:nvPr>
        </p:nvSpPr>
        <p:spPr>
          <a:xfrm>
            <a:off x="859714" y="1882588"/>
            <a:ext cx="10758545" cy="4370294"/>
          </a:xfrm>
        </p:spPr>
        <p:txBody>
          <a:bodyPr>
            <a:normAutofit/>
          </a:bodyPr>
          <a:lstStyle/>
          <a:p>
            <a:pPr marL="0" indent="0">
              <a:buNone/>
            </a:pPr>
            <a:r>
              <a:rPr lang="en-US" b="1" dirty="0">
                <a:solidFill>
                  <a:schemeClr val="tx1">
                    <a:lumMod val="65000"/>
                    <a:lumOff val="35000"/>
                  </a:schemeClr>
                </a:solidFill>
                <a:latin typeface="Century Gothic" panose="020B0502020202020204" pitchFamily="34" charset="0"/>
              </a:rPr>
              <a:t>A document that considers demographic information, build-out potential, land use and other planning foundations in order to guide growth and future development for a municipality.</a:t>
            </a:r>
          </a:p>
          <a:p>
            <a:pPr>
              <a:buFont typeface="Wingdings" charset="2"/>
              <a:buChar char="ü"/>
            </a:pPr>
            <a:endParaRPr lang="en-US" b="1" dirty="0">
              <a:solidFill>
                <a:schemeClr val="tx1">
                  <a:lumMod val="65000"/>
                  <a:lumOff val="35000"/>
                </a:schemeClr>
              </a:solidFill>
              <a:latin typeface="Century Gothic" panose="020B0502020202020204" pitchFamily="34" charset="0"/>
            </a:endParaRPr>
          </a:p>
          <a:p>
            <a:pPr marL="0" indent="0">
              <a:buNone/>
            </a:pPr>
            <a:r>
              <a:rPr lang="en-US" b="1" dirty="0">
                <a:solidFill>
                  <a:schemeClr val="tx1">
                    <a:lumMod val="65000"/>
                    <a:lumOff val="35000"/>
                  </a:schemeClr>
                </a:solidFill>
                <a:latin typeface="Century Gothic" panose="020B0502020202020204" pitchFamily="34" charset="0"/>
              </a:rPr>
              <a:t>A tool designed for long-range guidance. Incorporating both general planning concepts and detailed, community-specific planning strategies, the Plan provides both a framework to steer future policy and decisions related to land use. </a:t>
            </a:r>
          </a:p>
          <a:p>
            <a:endParaRPr lang="en-US" b="1" dirty="0">
              <a:solidFill>
                <a:schemeClr val="tx1">
                  <a:lumMod val="65000"/>
                  <a:lumOff val="35000"/>
                </a:schemeClr>
              </a:solidFill>
              <a:latin typeface="Century Gothic" panose="020B0502020202020204" pitchFamily="34" charset="0"/>
            </a:endParaRPr>
          </a:p>
          <a:p>
            <a:endParaRPr lang="en-US" b="1" dirty="0">
              <a:solidFill>
                <a:schemeClr val="tx1">
                  <a:lumMod val="65000"/>
                  <a:lumOff val="35000"/>
                </a:schemeClr>
              </a:solidFill>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4</a:t>
            </a:fld>
            <a:endParaRPr lang="en-US" dirty="0"/>
          </a:p>
        </p:txBody>
      </p:sp>
    </p:spTree>
    <p:extLst>
      <p:ext uri="{BB962C8B-B14F-4D97-AF65-F5344CB8AC3E}">
        <p14:creationId xmlns:p14="http://schemas.microsoft.com/office/powerpoint/2010/main" val="1352771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70C0"/>
                </a:solidFill>
              </a:rPr>
              <a:t>THANK YOU FOR COMING!</a:t>
            </a:r>
          </a:p>
        </p:txBody>
      </p:sp>
      <p:sp>
        <p:nvSpPr>
          <p:cNvPr id="3" name="Content Placeholder 2"/>
          <p:cNvSpPr>
            <a:spLocks noGrp="1"/>
          </p:cNvSpPr>
          <p:nvPr>
            <p:ph idx="1"/>
          </p:nvPr>
        </p:nvSpPr>
        <p:spPr>
          <a:xfrm>
            <a:off x="433953" y="1690687"/>
            <a:ext cx="10919847" cy="4486275"/>
          </a:xfrm>
        </p:spPr>
        <p:txBody>
          <a:bodyPr>
            <a:normAutofit fontScale="92500" lnSpcReduction="20000"/>
          </a:bodyPr>
          <a:lstStyle/>
          <a:p>
            <a:pPr marL="68580" indent="0" algn="ctr">
              <a:buNone/>
            </a:pPr>
            <a:r>
              <a:rPr lang="en-US" sz="3500" b="1" dirty="0"/>
              <a:t>We at Food &amp; Water Watch and </a:t>
            </a:r>
          </a:p>
          <a:p>
            <a:pPr marL="68580" indent="0" algn="ctr">
              <a:buNone/>
            </a:pPr>
            <a:r>
              <a:rPr lang="en-US" sz="3500" b="1" dirty="0"/>
              <a:t>Marcellus Outreach Butler </a:t>
            </a:r>
          </a:p>
          <a:p>
            <a:pPr marL="68580" indent="0" algn="ctr">
              <a:buNone/>
            </a:pPr>
            <a:r>
              <a:rPr lang="en-US" sz="3500" b="1" dirty="0"/>
              <a:t>thank you for coming today.</a:t>
            </a:r>
          </a:p>
          <a:p>
            <a:pPr marL="68580" indent="0">
              <a:buNone/>
            </a:pPr>
            <a:endParaRPr lang="en-US" dirty="0"/>
          </a:p>
          <a:p>
            <a:pPr marL="68580" indent="0" algn="ctr">
              <a:buNone/>
            </a:pPr>
            <a:r>
              <a:rPr lang="en-US" b="1" dirty="0">
                <a:solidFill>
                  <a:srgbClr val="FF0000"/>
                </a:solidFill>
              </a:rPr>
              <a:t>Marcellus Outreach Butler on Facebook</a:t>
            </a:r>
          </a:p>
          <a:p>
            <a:pPr marL="68580" indent="0" algn="ctr">
              <a:buNone/>
            </a:pPr>
            <a:r>
              <a:rPr lang="en-US" b="1" dirty="0">
                <a:solidFill>
                  <a:srgbClr val="0070C0"/>
                </a:solidFill>
                <a:hlinkClick r:id="rId2"/>
              </a:rPr>
              <a:t>https://www.facebook.com/MarcellusOutreachButler</a:t>
            </a:r>
            <a:endParaRPr lang="en-US" b="1" dirty="0">
              <a:solidFill>
                <a:srgbClr val="0070C0"/>
              </a:solidFill>
            </a:endParaRPr>
          </a:p>
          <a:p>
            <a:pPr marL="68580" indent="0" algn="ctr">
              <a:buNone/>
            </a:pPr>
            <a:endParaRPr lang="en-US" b="1" dirty="0">
              <a:solidFill>
                <a:srgbClr val="0070C0"/>
              </a:solidFill>
            </a:endParaRPr>
          </a:p>
          <a:p>
            <a:pPr marL="68580" indent="0" algn="ctr">
              <a:buNone/>
            </a:pPr>
            <a:r>
              <a:rPr lang="en-US" sz="4400" b="1" dirty="0"/>
              <a:t>More Info: Text “Local” to 69866 </a:t>
            </a:r>
          </a:p>
          <a:p>
            <a:pPr marL="68580" indent="0">
              <a:buNone/>
            </a:pPr>
            <a:endParaRPr lang="en-US" dirty="0"/>
          </a:p>
          <a:p>
            <a:pPr marL="68580" indent="0" algn="ctr">
              <a:buNone/>
            </a:pPr>
            <a:r>
              <a:rPr lang="en-US" b="1" dirty="0"/>
              <a:t>Contact Douglas Shields  </a:t>
            </a:r>
            <a:r>
              <a:rPr lang="en-US" dirty="0"/>
              <a:t>dshields@fwwatch.org</a:t>
            </a:r>
          </a:p>
          <a:p>
            <a:pPr marL="68580" indent="0">
              <a:buNone/>
            </a:pPr>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40</a:t>
            </a:fld>
            <a:endParaRPr lang="en-US" dirty="0"/>
          </a:p>
        </p:txBody>
      </p:sp>
    </p:spTree>
    <p:extLst>
      <p:ext uri="{BB962C8B-B14F-4D97-AF65-F5344CB8AC3E}">
        <p14:creationId xmlns:p14="http://schemas.microsoft.com/office/powerpoint/2010/main" val="176646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94468"/>
            <a:ext cx="10367075" cy="1131376"/>
          </a:xfrm>
        </p:spPr>
        <p:txBody>
          <a:bodyPr>
            <a:normAutofit/>
          </a:bodyPr>
          <a:lstStyle/>
          <a:p>
            <a:pPr algn="ctr"/>
            <a:r>
              <a:rPr lang="en-US" sz="3600" b="1" dirty="0">
                <a:solidFill>
                  <a:srgbClr val="0070C0"/>
                </a:solidFill>
              </a:rPr>
              <a:t>Comprehensive Plan &amp; Zoning Ordinances </a:t>
            </a:r>
          </a:p>
        </p:txBody>
      </p:sp>
      <p:sp>
        <p:nvSpPr>
          <p:cNvPr id="3" name="Content Placeholder 2"/>
          <p:cNvSpPr>
            <a:spLocks noGrp="1"/>
          </p:cNvSpPr>
          <p:nvPr>
            <p:ph idx="1"/>
          </p:nvPr>
        </p:nvSpPr>
        <p:spPr>
          <a:xfrm>
            <a:off x="712922" y="1549831"/>
            <a:ext cx="10640878" cy="4627132"/>
          </a:xfrm>
        </p:spPr>
        <p:txBody>
          <a:bodyPr>
            <a:normAutofit/>
          </a:bodyPr>
          <a:lstStyle/>
          <a:p>
            <a:pPr marL="0" indent="0" algn="just">
              <a:buNone/>
            </a:pPr>
            <a:r>
              <a:rPr lang="en-US" altLang="en-US" b="1" dirty="0">
                <a:solidFill>
                  <a:schemeClr val="tx1">
                    <a:lumMod val="65000"/>
                    <a:lumOff val="35000"/>
                  </a:schemeClr>
                </a:solidFill>
                <a:latin typeface="Century Gothic" panose="020B0502020202020204" pitchFamily="34" charset="0"/>
              </a:rPr>
              <a:t>A comprehensive plan differs from a zoning ordinance in that it is adopted as a resolution rather than as an ordinance or law.  </a:t>
            </a:r>
          </a:p>
          <a:p>
            <a:pPr algn="just"/>
            <a:endParaRPr lang="en-US" altLang="en-US" b="1" dirty="0">
              <a:solidFill>
                <a:schemeClr val="tx1">
                  <a:lumMod val="65000"/>
                  <a:lumOff val="35000"/>
                </a:schemeClr>
              </a:solidFill>
              <a:latin typeface="Century Gothic" panose="020B0502020202020204" pitchFamily="34" charset="0"/>
            </a:endParaRPr>
          </a:p>
          <a:p>
            <a:pPr marL="0" indent="0" algn="just">
              <a:buNone/>
            </a:pPr>
            <a:r>
              <a:rPr lang="en-US" altLang="en-US" b="1" dirty="0">
                <a:solidFill>
                  <a:schemeClr val="tx1">
                    <a:lumMod val="65000"/>
                    <a:lumOff val="35000"/>
                  </a:schemeClr>
                </a:solidFill>
                <a:latin typeface="Century Gothic" panose="020B0502020202020204" pitchFamily="34" charset="0"/>
              </a:rPr>
              <a:t>The comprehensive plan serves as a guide, whereas, the zoning ordinance is a legal instrument that is used to implement regulations and provisions that are consistent with the principles of the adopted comprehensive plan.</a:t>
            </a:r>
          </a:p>
          <a:p>
            <a:endParaRPr lang="en-US" altLang="en-US" sz="2500" b="1" dirty="0">
              <a:solidFill>
                <a:schemeClr val="tx1">
                  <a:lumMod val="65000"/>
                  <a:lumOff val="35000"/>
                </a:schemeClr>
              </a:solidFill>
              <a:latin typeface="Century Gothic" panose="020B0502020202020204" pitchFamily="34" charset="0"/>
            </a:endParaRPr>
          </a:p>
          <a:p>
            <a:pPr>
              <a:spcBef>
                <a:spcPct val="50000"/>
              </a:spcBef>
              <a:buFontTx/>
              <a:buChar char="•"/>
            </a:pPr>
            <a:endParaRPr lang="en-US" altLang="en-US" sz="2500" dirty="0">
              <a:solidFill>
                <a:schemeClr val="tx1">
                  <a:lumMod val="65000"/>
                  <a:lumOff val="35000"/>
                </a:schemeClr>
              </a:solidFill>
              <a:latin typeface="Century Gothic" panose="020B0502020202020204" pitchFamily="34" charset="0"/>
            </a:endParaRPr>
          </a:p>
          <a:p>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5</a:t>
            </a:fld>
            <a:endParaRPr lang="en-US" dirty="0"/>
          </a:p>
        </p:txBody>
      </p:sp>
    </p:spTree>
    <p:extLst>
      <p:ext uri="{BB962C8B-B14F-4D97-AF65-F5344CB8AC3E}">
        <p14:creationId xmlns:p14="http://schemas.microsoft.com/office/powerpoint/2010/main" val="367444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471"/>
            <a:ext cx="10515600" cy="960895"/>
          </a:xfrm>
        </p:spPr>
        <p:txBody>
          <a:bodyPr>
            <a:normAutofit fontScale="90000"/>
          </a:bodyPr>
          <a:lstStyle/>
          <a:p>
            <a:pPr algn="ctr"/>
            <a:br>
              <a:rPr lang="en-US" b="1" dirty="0">
                <a:solidFill>
                  <a:srgbClr val="0070C0"/>
                </a:solidFill>
                <a:latin typeface="Century Gothic" charset="0"/>
                <a:ea typeface="Century Gothic" charset="0"/>
                <a:cs typeface="Century Gothic" charset="0"/>
              </a:rPr>
            </a:br>
            <a:r>
              <a:rPr lang="en-US" b="1" dirty="0">
                <a:solidFill>
                  <a:srgbClr val="0070C0"/>
                </a:solidFill>
                <a:latin typeface="Century Gothic" charset="0"/>
                <a:ea typeface="Century Gothic" charset="0"/>
                <a:cs typeface="Century Gothic" charset="0"/>
              </a:rPr>
              <a:t>Comprehensive Planning </a:t>
            </a:r>
            <a:br>
              <a:rPr lang="en-US" b="1" dirty="0">
                <a:solidFill>
                  <a:srgbClr val="2F5597"/>
                </a:solidFill>
                <a:latin typeface="Century Gothic" charset="0"/>
                <a:ea typeface="Century Gothic" charset="0"/>
                <a:cs typeface="Century Gothic" charset="0"/>
              </a:rPr>
            </a:br>
            <a:endParaRPr lang="en-US" dirty="0"/>
          </a:p>
        </p:txBody>
      </p:sp>
      <p:sp>
        <p:nvSpPr>
          <p:cNvPr id="3" name="Content Placeholder 2"/>
          <p:cNvSpPr>
            <a:spLocks noGrp="1"/>
          </p:cNvSpPr>
          <p:nvPr>
            <p:ph idx="1"/>
          </p:nvPr>
        </p:nvSpPr>
        <p:spPr>
          <a:xfrm>
            <a:off x="557939" y="1379349"/>
            <a:ext cx="11065790" cy="4797614"/>
          </a:xfrm>
        </p:spPr>
        <p:txBody>
          <a:bodyPr>
            <a:normAutofit lnSpcReduction="10000"/>
          </a:bodyPr>
          <a:lstStyle/>
          <a:p>
            <a:pPr marL="0" indent="0">
              <a:buNone/>
            </a:pPr>
            <a:r>
              <a:rPr lang="en-US" b="1" dirty="0">
                <a:solidFill>
                  <a:schemeClr val="tx1">
                    <a:lumMod val="65000"/>
                    <a:lumOff val="35000"/>
                  </a:schemeClr>
                </a:solidFill>
                <a:latin typeface="Century Gothic" panose="020B0502020202020204" pitchFamily="34" charset="0"/>
              </a:rPr>
              <a:t>Two legislative tools that a community can use to implement the planning concepts of its Comprehensive Plan are its Zoning Ordinance and Subdivision and Land Development Ordinance.</a:t>
            </a:r>
          </a:p>
          <a:p>
            <a:pPr marL="0" indent="0">
              <a:buNone/>
            </a:pPr>
            <a:endParaRPr lang="en-US" b="1" dirty="0">
              <a:solidFill>
                <a:schemeClr val="tx1">
                  <a:lumMod val="65000"/>
                  <a:lumOff val="35000"/>
                </a:schemeClr>
              </a:solidFill>
              <a:latin typeface="Century Gothic" panose="020B0502020202020204" pitchFamily="34" charset="0"/>
            </a:endParaRPr>
          </a:p>
          <a:p>
            <a:pPr marL="0" indent="0">
              <a:buNone/>
            </a:pPr>
            <a:r>
              <a:rPr lang="en-US" b="1" dirty="0">
                <a:solidFill>
                  <a:schemeClr val="tx1">
                    <a:lumMod val="65000"/>
                    <a:lumOff val="35000"/>
                  </a:schemeClr>
                </a:solidFill>
                <a:latin typeface="Century Gothic" panose="020B0502020202020204" pitchFamily="34" charset="0"/>
              </a:rPr>
              <a:t>These documents can be used to dictate future land use, density, design standards, connectivity, etc. </a:t>
            </a:r>
          </a:p>
          <a:p>
            <a:pPr marL="0" indent="0">
              <a:buNone/>
            </a:pPr>
            <a:endParaRPr lang="en-US" b="1" dirty="0">
              <a:solidFill>
                <a:schemeClr val="tx1">
                  <a:lumMod val="65000"/>
                  <a:lumOff val="35000"/>
                </a:schemeClr>
              </a:solidFill>
              <a:latin typeface="Century Gothic" panose="020B0502020202020204" pitchFamily="34" charset="0"/>
            </a:endParaRPr>
          </a:p>
          <a:p>
            <a:pPr marL="0" indent="0">
              <a:buNone/>
            </a:pPr>
            <a:r>
              <a:rPr lang="en-US" b="1" dirty="0">
                <a:solidFill>
                  <a:schemeClr val="tx1">
                    <a:lumMod val="65000"/>
                    <a:lumOff val="35000"/>
                  </a:schemeClr>
                </a:solidFill>
                <a:latin typeface="Century Gothic" panose="020B0502020202020204" pitchFamily="34" charset="0"/>
              </a:rPr>
              <a:t>These documents, by law, need to be consistent with the planning goals and objectives of the Comprehensive Plan making these documents clear reflections of each other is necessary. </a:t>
            </a:r>
          </a:p>
          <a:p>
            <a:endParaRPr lang="en-US" dirty="0"/>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6</a:t>
            </a:fld>
            <a:endParaRPr lang="en-US" dirty="0"/>
          </a:p>
        </p:txBody>
      </p:sp>
    </p:spTree>
    <p:extLst>
      <p:ext uri="{BB962C8B-B14F-4D97-AF65-F5344CB8AC3E}">
        <p14:creationId xmlns:p14="http://schemas.microsoft.com/office/powerpoint/2010/main" val="275878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US" sz="4000" b="1" dirty="0">
                <a:solidFill>
                  <a:srgbClr val="0070C0"/>
                </a:solidFill>
              </a:rPr>
              <a:t>Huntley &amp; Huntley v. Borough Council of Oakmont 2009 Supreme Court Decision</a:t>
            </a:r>
          </a:p>
        </p:txBody>
      </p:sp>
      <p:sp>
        <p:nvSpPr>
          <p:cNvPr id="3" name="Content Placeholder 2"/>
          <p:cNvSpPr>
            <a:spLocks noGrp="1"/>
          </p:cNvSpPr>
          <p:nvPr>
            <p:ph idx="1"/>
          </p:nvPr>
        </p:nvSpPr>
        <p:spPr/>
        <p:txBody>
          <a:bodyPr>
            <a:normAutofit fontScale="85000" lnSpcReduction="10000"/>
          </a:bodyPr>
          <a:lstStyle/>
          <a:p>
            <a:endParaRPr lang="en-US" sz="1600" dirty="0"/>
          </a:p>
          <a:p>
            <a:endParaRPr lang="en-US" sz="1600" dirty="0"/>
          </a:p>
          <a:p>
            <a:pPr marL="0" indent="0">
              <a:buNone/>
            </a:pPr>
            <a:r>
              <a:rPr lang="en-US" sz="3200" dirty="0"/>
              <a:t>“There is some overlap between these goals and the purposes set forth in the Oil and Gas Act, most particularly in the area of protecting public health and safety.  </a:t>
            </a:r>
            <a:r>
              <a:rPr lang="en-US" sz="3200" b="1" dirty="0"/>
              <a:t>As we read the ordinance, however, the most salient objectives underlying restrictions on oil and gas drilling in residential districts appear to be those pertaining to preserving the character of residential neighborhoods.”</a:t>
            </a:r>
            <a:endParaRPr lang="en-US" sz="3200" dirty="0"/>
          </a:p>
          <a:p>
            <a:endParaRPr lang="en-US" sz="2600" dirty="0"/>
          </a:p>
          <a:p>
            <a:pPr marL="68580" indent="0">
              <a:buNone/>
            </a:pPr>
            <a:r>
              <a:rPr lang="en-US" sz="3200" dirty="0"/>
              <a:t>Opinion of the Pennsylvania Supreme Court</a:t>
            </a:r>
          </a:p>
          <a:p>
            <a:pPr marL="68580" indent="0">
              <a:buNone/>
            </a:pPr>
            <a:r>
              <a:rPr lang="en-US" sz="3200" i="1" dirty="0"/>
              <a:t>Huntley &amp; Huntley, Inc. v. Borough Council of the Borough of Oakmont</a:t>
            </a:r>
            <a:r>
              <a:rPr lang="en-US" sz="3200" dirty="0"/>
              <a:t>, 964 A.2d 855 (Pa. 2009)</a:t>
            </a:r>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7</a:t>
            </a:fld>
            <a:endParaRPr lang="en-US" dirty="0"/>
          </a:p>
        </p:txBody>
      </p:sp>
    </p:spTree>
    <p:extLst>
      <p:ext uri="{BB962C8B-B14F-4D97-AF65-F5344CB8AC3E}">
        <p14:creationId xmlns:p14="http://schemas.microsoft.com/office/powerpoint/2010/main" val="127862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753"/>
            <a:ext cx="10134600" cy="1381872"/>
          </a:xfrm>
        </p:spPr>
        <p:txBody>
          <a:bodyPr>
            <a:normAutofit/>
          </a:bodyPr>
          <a:lstStyle/>
          <a:p>
            <a:pPr algn="ctr"/>
            <a:r>
              <a:rPr lang="en-US" sz="3200" b="1" dirty="0">
                <a:solidFill>
                  <a:srgbClr val="0070C0"/>
                </a:solidFill>
              </a:rPr>
              <a:t>Huntley &amp; Huntley v. Borough Council of Oakmont </a:t>
            </a:r>
            <a:br>
              <a:rPr lang="en-US" sz="3200" b="1" dirty="0">
                <a:solidFill>
                  <a:srgbClr val="0070C0"/>
                </a:solidFill>
              </a:rPr>
            </a:br>
            <a:r>
              <a:rPr lang="en-US" sz="3200" b="1" dirty="0">
                <a:solidFill>
                  <a:srgbClr val="0070C0"/>
                </a:solidFill>
              </a:rPr>
              <a:t>2009 Supreme Court Decision</a:t>
            </a:r>
            <a:endParaRPr lang="en-US" sz="3200" dirty="0">
              <a:solidFill>
                <a:srgbClr val="0070C0"/>
              </a:solidFill>
            </a:endParaRPr>
          </a:p>
        </p:txBody>
      </p:sp>
      <p:sp>
        <p:nvSpPr>
          <p:cNvPr id="3" name="Content Placeholder 2"/>
          <p:cNvSpPr>
            <a:spLocks noGrp="1"/>
          </p:cNvSpPr>
          <p:nvPr>
            <p:ph idx="1"/>
          </p:nvPr>
        </p:nvSpPr>
        <p:spPr/>
        <p:txBody>
          <a:bodyPr/>
          <a:lstStyle/>
          <a:p>
            <a:pPr marL="0" indent="0" algn="ctr">
              <a:buNone/>
            </a:pPr>
            <a:r>
              <a:rPr lang="en-US" dirty="0"/>
              <a:t>In Huntley v. Oakmont, the Court ruled that:</a:t>
            </a:r>
          </a:p>
          <a:p>
            <a:endParaRPr lang="en-US" dirty="0"/>
          </a:p>
          <a:p>
            <a:pPr marL="0" indent="0" algn="ctr">
              <a:buNone/>
            </a:pPr>
            <a:r>
              <a:rPr lang="en-US" dirty="0"/>
              <a:t>The PA Oil &amp; Gas Act tells you </a:t>
            </a:r>
            <a:r>
              <a:rPr lang="en-US" b="1" dirty="0"/>
              <a:t>how</a:t>
            </a:r>
            <a:r>
              <a:rPr lang="en-US" dirty="0"/>
              <a:t> to drill.</a:t>
            </a:r>
          </a:p>
          <a:p>
            <a:pPr algn="ctr"/>
            <a:endParaRPr lang="en-US" dirty="0"/>
          </a:p>
          <a:p>
            <a:pPr marL="0" indent="0" algn="ctr">
              <a:buNone/>
            </a:pPr>
            <a:r>
              <a:rPr lang="en-US" dirty="0"/>
              <a:t>The Municipal Planning Code tells you </a:t>
            </a:r>
            <a:r>
              <a:rPr lang="en-US" b="1" dirty="0"/>
              <a:t>where</a:t>
            </a:r>
            <a:r>
              <a:rPr lang="en-US" dirty="0"/>
              <a:t> to drill.  Zoning is exclusively handled at the local level.</a:t>
            </a:r>
          </a:p>
        </p:txBody>
      </p:sp>
      <p:sp>
        <p:nvSpPr>
          <p:cNvPr id="4" name="Footer Placeholder 3"/>
          <p:cNvSpPr>
            <a:spLocks noGrp="1"/>
          </p:cNvSpPr>
          <p:nvPr>
            <p:ph type="ftr" sz="quarter" idx="11"/>
          </p:nvPr>
        </p:nvSpPr>
        <p:spPr/>
        <p:txBody>
          <a:bodyPr/>
          <a:lstStyle/>
          <a:p>
            <a:r>
              <a:rPr lang="en-US" dirty="0"/>
              <a:t>Food &amp; Water Watch  www.foodandwaterwatch.org</a:t>
            </a:r>
          </a:p>
        </p:txBody>
      </p:sp>
      <p:sp>
        <p:nvSpPr>
          <p:cNvPr id="5" name="Slide Number Placeholder 4"/>
          <p:cNvSpPr>
            <a:spLocks noGrp="1"/>
          </p:cNvSpPr>
          <p:nvPr>
            <p:ph type="sldNum" sz="quarter" idx="12"/>
          </p:nvPr>
        </p:nvSpPr>
        <p:spPr/>
        <p:txBody>
          <a:bodyPr/>
          <a:lstStyle/>
          <a:p>
            <a:fld id="{8B37D5FE-740C-46F5-801A-FA5477D9711F}" type="slidenum">
              <a:rPr lang="en-US" smtClean="0"/>
              <a:pPr/>
              <a:t>8</a:t>
            </a:fld>
            <a:endParaRPr lang="en-US" dirty="0"/>
          </a:p>
        </p:txBody>
      </p:sp>
    </p:spTree>
    <p:extLst>
      <p:ext uri="{BB962C8B-B14F-4D97-AF65-F5344CB8AC3E}">
        <p14:creationId xmlns:p14="http://schemas.microsoft.com/office/powerpoint/2010/main" val="178161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44F7-6B3F-4D48-A7B3-81FD6684424B}"/>
              </a:ext>
            </a:extLst>
          </p:cNvPr>
          <p:cNvSpPr>
            <a:spLocks noGrp="1"/>
          </p:cNvSpPr>
          <p:nvPr>
            <p:ph type="title"/>
          </p:nvPr>
        </p:nvSpPr>
        <p:spPr>
          <a:xfrm>
            <a:off x="838200" y="170481"/>
            <a:ext cx="10515600" cy="1053885"/>
          </a:xfrm>
        </p:spPr>
        <p:txBody>
          <a:bodyPr>
            <a:noAutofit/>
          </a:bodyPr>
          <a:lstStyle/>
          <a:p>
            <a:pPr algn="ctr"/>
            <a:r>
              <a:rPr lang="en-US" sz="3600" b="1" dirty="0">
                <a:solidFill>
                  <a:srgbClr val="0070C0"/>
                </a:solidFill>
              </a:rPr>
              <a:t>2013 Opinion in Robinson Twp. v Commonwealth of Pennsylvania</a:t>
            </a:r>
          </a:p>
        </p:txBody>
      </p:sp>
      <p:sp>
        <p:nvSpPr>
          <p:cNvPr id="3" name="Content Placeholder 2">
            <a:extLst>
              <a:ext uri="{FF2B5EF4-FFF2-40B4-BE49-F238E27FC236}">
                <a16:creationId xmlns:a16="http://schemas.microsoft.com/office/drawing/2014/main" id="{CD6FB1D9-6C81-274F-A5AE-23BA78B42ED5}"/>
              </a:ext>
            </a:extLst>
          </p:cNvPr>
          <p:cNvSpPr>
            <a:spLocks noGrp="1"/>
          </p:cNvSpPr>
          <p:nvPr>
            <p:ph idx="1"/>
          </p:nvPr>
        </p:nvSpPr>
        <p:spPr>
          <a:xfrm>
            <a:off x="543732" y="1224366"/>
            <a:ext cx="10646044" cy="5346915"/>
          </a:xfrm>
        </p:spPr>
        <p:txBody>
          <a:bodyPr>
            <a:noAutofit/>
          </a:bodyPr>
          <a:lstStyle/>
          <a:p>
            <a:pPr marL="0" indent="0" algn="just">
              <a:buNone/>
            </a:pPr>
            <a:r>
              <a:rPr lang="en-US" sz="2400" dirty="0"/>
              <a:t>“This Court has held that </a:t>
            </a:r>
            <a:r>
              <a:rPr lang="en-US" sz="2400" b="1" dirty="0"/>
              <a:t>a political subdivision has a substantial, direct, and immediate interest in protecting the environment and the quality of life within its borders</a:t>
            </a:r>
            <a:r>
              <a:rPr lang="en-US" sz="2400" dirty="0"/>
              <a:t>, …the political subdivision [has] </a:t>
            </a:r>
            <a:r>
              <a:rPr lang="en-US" sz="2400" b="1" dirty="0"/>
              <a:t>standing in a legal action to enforce environmental standards</a:t>
            </a:r>
            <a:r>
              <a:rPr lang="en-US" sz="2400" dirty="0"/>
              <a:t>. </a:t>
            </a:r>
          </a:p>
          <a:p>
            <a:pPr marL="0" indent="0" algn="just">
              <a:buNone/>
            </a:pPr>
            <a:r>
              <a:rPr lang="en-US" sz="2400" b="1" dirty="0"/>
              <a:t>Political subdivisions... The protection of environmental and esthetic interests is an essential aspect of Pennsylvanians’ quality of life and a key part of local government’s role</a:t>
            </a:r>
            <a:r>
              <a:rPr lang="en-US" sz="2400" dirty="0"/>
              <a:t>. Local government.. has a substantial and direct interest in the outcome of litigation premised upon changes, or serious and imminent risk of changes, which would alter the physical nature of the political subdivision and of various components of the environment.</a:t>
            </a:r>
          </a:p>
          <a:p>
            <a:pPr marL="0" indent="0" algn="just">
              <a:buNone/>
            </a:pPr>
            <a:r>
              <a:rPr lang="en-US" sz="2400" b="1" dirty="0"/>
              <a:t>[T]he same interest in the environment and in the citizenry’s quality of life cannot be characterized as remote</a:t>
            </a:r>
            <a:r>
              <a:rPr lang="en-US" sz="2400" dirty="0"/>
              <a:t>: </a:t>
            </a:r>
            <a:r>
              <a:rPr lang="en-US" sz="2400" b="1" dirty="0"/>
              <a:t>[W]e need not wait until an ecological emergency arises in order to find that the interest of the municipality and county faced with such disaster is immediate</a:t>
            </a:r>
            <a:r>
              <a:rPr lang="en-US" sz="2400" dirty="0"/>
              <a:t>.”</a:t>
            </a:r>
          </a:p>
        </p:txBody>
      </p:sp>
    </p:spTree>
    <p:extLst>
      <p:ext uri="{BB962C8B-B14F-4D97-AF65-F5344CB8AC3E}">
        <p14:creationId xmlns:p14="http://schemas.microsoft.com/office/powerpoint/2010/main" val="221379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2968</Words>
  <Application>Microsoft Office PowerPoint</Application>
  <PresentationFormat>Widescreen</PresentationFormat>
  <Paragraphs>257</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Century Gothic</vt:lpstr>
      <vt:lpstr>Mangal</vt:lpstr>
      <vt:lpstr>Wingdings</vt:lpstr>
      <vt:lpstr>Office Theme</vt:lpstr>
      <vt:lpstr>               Planning Zoning &amp; Land Use  </vt:lpstr>
      <vt:lpstr>   Presented by </vt:lpstr>
      <vt:lpstr>A Town Without a Plan  </vt:lpstr>
      <vt:lpstr>WHAT IS A COMPREHENSIVE PLAN? </vt:lpstr>
      <vt:lpstr>Comprehensive Plan &amp; Zoning Ordinances </vt:lpstr>
      <vt:lpstr> Comprehensive Planning  </vt:lpstr>
      <vt:lpstr>Huntley &amp; Huntley v. Borough Council of Oakmont 2009 Supreme Court Decision</vt:lpstr>
      <vt:lpstr>Huntley &amp; Huntley v. Borough Council of Oakmont  2009 Supreme Court Decision</vt:lpstr>
      <vt:lpstr>2013 Opinion in Robinson Twp. v Commonwealth of Pennsylvania</vt:lpstr>
      <vt:lpstr>The Constitutional Standard</vt:lpstr>
      <vt:lpstr>New Rules – New Responsibilities Robinson Twp. V. Pennsylvania (2013) </vt:lpstr>
      <vt:lpstr>PowerPoint Presentation</vt:lpstr>
      <vt:lpstr>The Right to Own and Use Property</vt:lpstr>
      <vt:lpstr>Limitations on Right to Use Property:  the Police Power of the Sovereign</vt:lpstr>
      <vt:lpstr>   What is the Police Power?   </vt:lpstr>
      <vt:lpstr>PowerPoint Presentation</vt:lpstr>
      <vt:lpstr>How Zoning Works “Like Uses in Like Places”</vt:lpstr>
      <vt:lpstr>The Municipal Planning Code </vt:lpstr>
      <vt:lpstr>The Municipal Planning Code </vt:lpstr>
      <vt:lpstr>The Municipal Planning Code </vt:lpstr>
      <vt:lpstr>The Municipal Planning Code </vt:lpstr>
      <vt:lpstr>The Municipal Planning Code </vt:lpstr>
      <vt:lpstr>Municipal Planning Code</vt:lpstr>
      <vt:lpstr> Oakmont, Pennsylvania</vt:lpstr>
      <vt:lpstr>Oakmont Zoning Map http://www.oakmontborough.com/pdf_files/zoning_map.pdf</vt:lpstr>
      <vt:lpstr>ZONING CODE: Oakmont</vt:lpstr>
      <vt:lpstr>ZONING CODE: Oakmont</vt:lpstr>
      <vt:lpstr>Why does zoning work?</vt:lpstr>
      <vt:lpstr>Zoning Cannot be Arbitrary: Importance of the character  of each community</vt:lpstr>
      <vt:lpstr>Unconstitutional Zoning: Act 13</vt:lpstr>
      <vt:lpstr>Oil &amp; Gas Drilling is an Industrial Use of the Land</vt:lpstr>
      <vt:lpstr>Exclusionary Zoning</vt:lpstr>
      <vt:lpstr>Oil and Gas Development Only in Industrial Districts</vt:lpstr>
      <vt:lpstr>Setbacks Requirements </vt:lpstr>
      <vt:lpstr>Setbacks Requirements </vt:lpstr>
      <vt:lpstr> Scientific Basis for Determining Setbacks </vt:lpstr>
      <vt:lpstr>Setbacks Requirements </vt:lpstr>
      <vt:lpstr>University of Maryland:   Potential Public Health Impacts of Natural Gas Development and Production in the Marcellus Shale in Western Maryland, July, 2014</vt:lpstr>
      <vt:lpstr>  Low Birth Weight Study - December 13, 2017 </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Shields</dc:creator>
  <cp:lastModifiedBy>Sam Hoszwa</cp:lastModifiedBy>
  <cp:revision>20</cp:revision>
  <dcterms:created xsi:type="dcterms:W3CDTF">2018-04-07T03:19:52Z</dcterms:created>
  <dcterms:modified xsi:type="dcterms:W3CDTF">2018-04-18T21:01:17Z</dcterms:modified>
</cp:coreProperties>
</file>